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98"/>
  </p:notesMasterIdLst>
  <p:sldIdLst>
    <p:sldId id="256" r:id="rId2"/>
    <p:sldId id="258" r:id="rId3"/>
    <p:sldId id="259" r:id="rId4"/>
    <p:sldId id="293" r:id="rId5"/>
    <p:sldId id="260" r:id="rId6"/>
    <p:sldId id="261" r:id="rId7"/>
    <p:sldId id="262" r:id="rId8"/>
    <p:sldId id="263" r:id="rId9"/>
    <p:sldId id="264" r:id="rId10"/>
    <p:sldId id="265" r:id="rId11"/>
    <p:sldId id="267" r:id="rId12"/>
    <p:sldId id="266" r:id="rId13"/>
    <p:sldId id="268" r:id="rId14"/>
    <p:sldId id="274" r:id="rId15"/>
    <p:sldId id="275" r:id="rId16"/>
    <p:sldId id="276" r:id="rId17"/>
    <p:sldId id="269" r:id="rId18"/>
    <p:sldId id="270" r:id="rId19"/>
    <p:sldId id="271" r:id="rId20"/>
    <p:sldId id="272" r:id="rId21"/>
    <p:sldId id="273" r:id="rId22"/>
    <p:sldId id="277" r:id="rId23"/>
    <p:sldId id="278" r:id="rId24"/>
    <p:sldId id="279" r:id="rId25"/>
    <p:sldId id="281" r:id="rId26"/>
    <p:sldId id="283" r:id="rId27"/>
    <p:sldId id="282" r:id="rId28"/>
    <p:sldId id="284" r:id="rId29"/>
    <p:sldId id="285" r:id="rId30"/>
    <p:sldId id="286" r:id="rId31"/>
    <p:sldId id="287" r:id="rId32"/>
    <p:sldId id="288" r:id="rId33"/>
    <p:sldId id="289" r:id="rId34"/>
    <p:sldId id="290" r:id="rId35"/>
    <p:sldId id="291" r:id="rId36"/>
    <p:sldId id="292" r:id="rId37"/>
    <p:sldId id="294" r:id="rId38"/>
    <p:sldId id="295" r:id="rId39"/>
    <p:sldId id="352" r:id="rId40"/>
    <p:sldId id="296" r:id="rId41"/>
    <p:sldId id="297" r:id="rId42"/>
    <p:sldId id="316"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13" r:id="rId56"/>
    <p:sldId id="314" r:id="rId57"/>
    <p:sldId id="315" r:id="rId58"/>
    <p:sldId id="328" r:id="rId59"/>
    <p:sldId id="353" r:id="rId60"/>
    <p:sldId id="312" r:id="rId61"/>
    <p:sldId id="327" r:id="rId62"/>
    <p:sldId id="329" r:id="rId63"/>
    <p:sldId id="330" r:id="rId64"/>
    <p:sldId id="332" r:id="rId65"/>
    <p:sldId id="333" r:id="rId66"/>
    <p:sldId id="334" r:id="rId67"/>
    <p:sldId id="335" r:id="rId68"/>
    <p:sldId id="336" r:id="rId69"/>
    <p:sldId id="331" r:id="rId70"/>
    <p:sldId id="309" r:id="rId71"/>
    <p:sldId id="337" r:id="rId72"/>
    <p:sldId id="338" r:id="rId73"/>
    <p:sldId id="339" r:id="rId74"/>
    <p:sldId id="340" r:id="rId75"/>
    <p:sldId id="341" r:id="rId76"/>
    <p:sldId id="342" r:id="rId77"/>
    <p:sldId id="343" r:id="rId78"/>
    <p:sldId id="344" r:id="rId79"/>
    <p:sldId id="345" r:id="rId80"/>
    <p:sldId id="354" r:id="rId81"/>
    <p:sldId id="346" r:id="rId82"/>
    <p:sldId id="347" r:id="rId83"/>
    <p:sldId id="348" r:id="rId84"/>
    <p:sldId id="349" r:id="rId85"/>
    <p:sldId id="350" r:id="rId86"/>
    <p:sldId id="351" r:id="rId87"/>
    <p:sldId id="317" r:id="rId88"/>
    <p:sldId id="318" r:id="rId89"/>
    <p:sldId id="320" r:id="rId90"/>
    <p:sldId id="319" r:id="rId91"/>
    <p:sldId id="321" r:id="rId92"/>
    <p:sldId id="322" r:id="rId93"/>
    <p:sldId id="323" r:id="rId94"/>
    <p:sldId id="324" r:id="rId95"/>
    <p:sldId id="325" r:id="rId96"/>
    <p:sldId id="326" r:id="rId97"/>
  </p:sldIdLst>
  <p:sldSz cx="12192000" cy="6858000"/>
  <p:notesSz cx="6858000" cy="9144000"/>
  <p:embeddedFontLst>
    <p:embeddedFont>
      <p:font typeface="Comic Sans MS" panose="030F0702030302020204" pitchFamily="66" charset="0"/>
      <p:regular r:id="rId99"/>
      <p:bold r:id="rId100"/>
      <p:italic r:id="rId101"/>
      <p:boldItalic r:id="rId102"/>
    </p:embeddedFont>
    <p:embeddedFont>
      <p:font typeface="Consolas" panose="020B0609020204030204" pitchFamily="49" charset="0"/>
      <p:regular r:id="rId103"/>
      <p:bold r:id="rId104"/>
      <p:italic r:id="rId105"/>
      <p:boldItalic r:id="rId106"/>
    </p:embeddedFont>
    <p:embeddedFont>
      <p:font typeface="Fira Sans" panose="020B0503050000020004" pitchFamily="34" charset="0"/>
      <p:regular r:id="rId107"/>
      <p:bold r:id="rId108"/>
      <p:italic r:id="rId109"/>
      <p:boldItalic r:id="rId110"/>
    </p:embeddedFont>
    <p:embeddedFont>
      <p:font typeface="Roboto Slab" panose="020B0604020202020204" charset="0"/>
      <p:regular r:id="rId111"/>
      <p:bold r:id="rId112"/>
    </p:embeddedFont>
    <p:embeddedFont>
      <p:font typeface="Source Sans Pro" panose="020B060402020202020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2A1584B7-7438-4AC0-8315-68EFE8DA3D3E}">
          <p14:sldIdLst>
            <p14:sldId id="256"/>
            <p14:sldId id="258"/>
            <p14:sldId id="259"/>
            <p14:sldId id="293"/>
            <p14:sldId id="260"/>
            <p14:sldId id="261"/>
            <p14:sldId id="262"/>
            <p14:sldId id="263"/>
          </p14:sldIdLst>
        </p14:section>
        <p14:section name="Raspberry Pi Information and Models" id="{B0E52EE6-2193-494A-908E-81C744273A64}">
          <p14:sldIdLst>
            <p14:sldId id="264"/>
            <p14:sldId id="265"/>
            <p14:sldId id="267"/>
            <p14:sldId id="266"/>
          </p14:sldIdLst>
        </p14:section>
        <p14:section name="Intro to Hardware" id="{3599D715-3354-4A78-94E4-065317EEF382}">
          <p14:sldIdLst>
            <p14:sldId id="268"/>
            <p14:sldId id="274"/>
            <p14:sldId id="275"/>
            <p14:sldId id="276"/>
            <p14:sldId id="269"/>
            <p14:sldId id="270"/>
            <p14:sldId id="271"/>
            <p14:sldId id="272"/>
            <p14:sldId id="273"/>
            <p14:sldId id="277"/>
            <p14:sldId id="278"/>
            <p14:sldId id="279"/>
            <p14:sldId id="281"/>
            <p14:sldId id="283"/>
            <p14:sldId id="282"/>
          </p14:sldIdLst>
        </p14:section>
        <p14:section name="Intro to Programming Hardware" id="{143B821D-4662-426E-B1E2-C4F4E6122038}">
          <p14:sldIdLst>
            <p14:sldId id="284"/>
            <p14:sldId id="285"/>
            <p14:sldId id="286"/>
            <p14:sldId id="287"/>
            <p14:sldId id="288"/>
            <p14:sldId id="289"/>
            <p14:sldId id="290"/>
            <p14:sldId id="291"/>
            <p14:sldId id="292"/>
          </p14:sldIdLst>
        </p14:section>
        <p14:section name="Project 1 - LEDs" id="{57F062A3-322F-4F67-BB3B-318ADACD74B1}">
          <p14:sldIdLst>
            <p14:sldId id="294"/>
            <p14:sldId id="295"/>
            <p14:sldId id="352"/>
            <p14:sldId id="296"/>
            <p14:sldId id="297"/>
            <p14:sldId id="316"/>
            <p14:sldId id="298"/>
            <p14:sldId id="299"/>
            <p14:sldId id="300"/>
            <p14:sldId id="301"/>
            <p14:sldId id="302"/>
            <p14:sldId id="303"/>
            <p14:sldId id="304"/>
            <p14:sldId id="305"/>
            <p14:sldId id="306"/>
            <p14:sldId id="307"/>
            <p14:sldId id="308"/>
          </p14:sldIdLst>
        </p14:section>
        <p14:section name="Project 2 - Sensors" id="{F48DB56B-64CC-4771-A612-67FCD95D973F}">
          <p14:sldIdLst>
            <p14:sldId id="310"/>
            <p14:sldId id="313"/>
            <p14:sldId id="314"/>
            <p14:sldId id="315"/>
            <p14:sldId id="328"/>
            <p14:sldId id="353"/>
            <p14:sldId id="312"/>
            <p14:sldId id="327"/>
            <p14:sldId id="329"/>
            <p14:sldId id="330"/>
            <p14:sldId id="332"/>
            <p14:sldId id="333"/>
            <p14:sldId id="334"/>
            <p14:sldId id="335"/>
            <p14:sldId id="336"/>
            <p14:sldId id="331"/>
          </p14:sldIdLst>
        </p14:section>
        <p14:section name="Project 3 - Push Buttons and LCD Screens" id="{41B10B4E-347B-449F-9B86-6983D025D447}">
          <p14:sldIdLst>
            <p14:sldId id="309"/>
            <p14:sldId id="337"/>
            <p14:sldId id="338"/>
            <p14:sldId id="339"/>
            <p14:sldId id="340"/>
            <p14:sldId id="341"/>
            <p14:sldId id="342"/>
            <p14:sldId id="343"/>
            <p14:sldId id="344"/>
            <p14:sldId id="345"/>
            <p14:sldId id="354"/>
            <p14:sldId id="346"/>
            <p14:sldId id="347"/>
            <p14:sldId id="348"/>
            <p14:sldId id="349"/>
            <p14:sldId id="350"/>
            <p14:sldId id="351"/>
          </p14:sldIdLst>
        </p14:section>
        <p14:section name="Future Project Inspriation" id="{BC31EDDB-5E9A-419B-A98E-B5F9DC01B0C3}">
          <p14:sldIdLst>
            <p14:sldId id="317"/>
            <p14:sldId id="318"/>
            <p14:sldId id="320"/>
            <p14:sldId id="319"/>
            <p14:sldId id="321"/>
            <p14:sldId id="322"/>
            <p14:sldId id="323"/>
          </p14:sldIdLst>
        </p14:section>
        <p14:section name="Conclusion" id="{EF95DA99-BBD2-428D-87B0-F53B1143B792}">
          <p14:sldIdLst>
            <p14:sldId id="324"/>
            <p14:sldId id="325"/>
            <p14:sldId id="3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9C15F8-33F2-44D8-9C6D-9DCF0AE6EB77}">
  <a:tblStyle styleId="{7B9C15F8-33F2-44D8-9C6D-9DCF0AE6EB77}"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4" autoAdjust="0"/>
    <p:restoredTop sz="94660"/>
  </p:normalViewPr>
  <p:slideViewPr>
    <p:cSldViewPr snapToGrid="0" showGuides="1">
      <p:cViewPr varScale="1">
        <p:scale>
          <a:sx n="114" d="100"/>
          <a:sy n="114" d="100"/>
        </p:scale>
        <p:origin x="84" y="30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4.fntdata"/><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4.fntdata"/><Relationship Id="rId110" Type="http://schemas.openxmlformats.org/officeDocument/2006/relationships/font" Target="fonts/font12.fntdata"/><Relationship Id="rId115"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113" Type="http://schemas.openxmlformats.org/officeDocument/2006/relationships/font" Target="fonts/font15.fntdata"/><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5.fntdata"/><Relationship Id="rId108" Type="http://schemas.openxmlformats.org/officeDocument/2006/relationships/font" Target="fonts/font10.fntdata"/><Relationship Id="rId11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14" Type="http://schemas.openxmlformats.org/officeDocument/2006/relationships/font" Target="fonts/font16.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92369132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925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722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637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4845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6045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12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3526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2116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1160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514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352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1940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76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8383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3817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3314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2798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8297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3928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759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9629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320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0621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2019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002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91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536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3168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0156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6028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0129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7083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41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4041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6031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00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551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6432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9579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0909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8345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523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7483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3778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2714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456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640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2556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2973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371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50742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146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2319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413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5031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904779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4371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702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3977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0324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633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8034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3701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7416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5992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546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2030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4279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8464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56299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3252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95149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55264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22099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45924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86174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138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22458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49864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7306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42838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687004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64815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73985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0309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35517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37466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3628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3692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05070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83291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57277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4164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9752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84006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088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88733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398194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74903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
        <p:nvSpPr>
          <p:cNvPr id="11" name="TextBox 10">
            <a:extLst>
              <a:ext uri="{FF2B5EF4-FFF2-40B4-BE49-F238E27FC236}">
                <a16:creationId xmlns:a16="http://schemas.microsoft.com/office/drawing/2014/main" id="{517C0CE7-69C9-4A59-81BF-13D8AF70FF6A}"/>
              </a:ext>
            </a:extLst>
          </p:cNvPr>
          <p:cNvSpPr txBox="1"/>
          <p:nvPr userDrawn="1"/>
        </p:nvSpPr>
        <p:spPr>
          <a:xfrm>
            <a:off x="9152389" y="-7191"/>
            <a:ext cx="3039611"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04847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446225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685037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11093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93582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249001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423107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152389" y="-7191"/>
            <a:ext cx="3039611"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49137251"/>
      </p:ext>
    </p:extLst>
  </p:cSld>
  <p:clrMap bg1="lt1" tx1="dk1" bg2="dk2" tx2="lt2" accent1="accent1" accent2="accent2" accent3="accent3" accent4="accent4" accent5="accent5" accent6="accent6" hlink="hlink" folHlink="folHlink"/>
  <p:sldLayoutIdLst>
    <p:sldLayoutId id="2147483661" r:id="rId1"/>
    <p:sldLayoutId id="2147483869"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mp4"/><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8.xml"/><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3.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3.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9.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9.pn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video" Target="https://www.youtube.com/embed/Fb8107XZ8oI" TargetMode="External"/><Relationship Id="rId4" Type="http://schemas.openxmlformats.org/officeDocument/2006/relationships/image" Target="../media/image4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video" Target="https://www.youtube.com/embed/CdvKcWTokoI" TargetMode="External"/><Relationship Id="rId4" Type="http://schemas.openxmlformats.org/officeDocument/2006/relationships/image" Target="../media/image43.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prstGeom prst="rect">
            <a:avLst/>
          </a:prstGeom>
        </p:spPr>
        <p:txBody>
          <a:bodyPr wrap="square" lIns="91425" tIns="91425" rIns="91425" bIns="91425" anchor="t" anchorCtr="0">
            <a:noAutofit/>
          </a:bodyPr>
          <a:lstStyle/>
          <a:p>
            <a:r>
              <a:rPr lang="en" dirty="0"/>
              <a:t>Intro to Hacking with the Raspberry Pi</a:t>
            </a:r>
          </a:p>
        </p:txBody>
      </p:sp>
      <p:sp>
        <p:nvSpPr>
          <p:cNvPr id="3" name="Shape 76"/>
          <p:cNvSpPr txBox="1">
            <a:spLocks/>
          </p:cNvSpPr>
          <p:nvPr/>
        </p:nvSpPr>
        <p:spPr>
          <a:xfrm>
            <a:off x="2013098" y="4617862"/>
            <a:ext cx="5642100" cy="1046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FD8DC"/>
              </a:buClr>
              <a:buSzPct val="100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R="0" lvl="1"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R="0" lvl="2"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R="0" lvl="3"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R="0" lvl="4"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R="0" lvl="5"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R="0" lvl="6"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R="0" lvl="7"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R="0" lvl="8"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a:spcBef>
                <a:spcPts val="0"/>
              </a:spcBef>
              <a:buFont typeface="Source Sans Pro"/>
              <a:buNone/>
            </a:pPr>
            <a:r>
              <a:rPr lang="en" sz="3600" b="1" dirty="0"/>
              <a:t>Sarah Withee</a:t>
            </a:r>
          </a:p>
          <a:p>
            <a:pPr>
              <a:spcBef>
                <a:spcPts val="0"/>
              </a:spcBef>
              <a:buFont typeface="Source Sans Pro"/>
              <a:buNone/>
            </a:pPr>
            <a:r>
              <a:rPr lang="en" sz="3600" b="1" dirty="0"/>
              <a:t>@geekygirlsarah</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05442" y="4099572"/>
            <a:ext cx="2716530" cy="18617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p:spPr>
        <p:txBody>
          <a:bodyPr wrap="square" lIns="91425" tIns="91425" rIns="91425" bIns="91425" anchor="b" anchorCtr="0">
            <a:noAutofit/>
          </a:bodyPr>
          <a:lstStyle/>
          <a:p>
            <a:r>
              <a:rPr lang="en" dirty="0"/>
              <a:t>History of the Raspberry Pi</a:t>
            </a:r>
          </a:p>
        </p:txBody>
      </p:sp>
      <p:sp>
        <p:nvSpPr>
          <p:cNvPr id="98" name="Shape 98"/>
          <p:cNvSpPr txBox="1">
            <a:spLocks noGrp="1"/>
          </p:cNvSpPr>
          <p:nvPr>
            <p:ph type="body" idx="1"/>
          </p:nvPr>
        </p:nvSpPr>
        <p:spPr>
          <a:prstGeom prst="rect">
            <a:avLst/>
          </a:prstGeom>
        </p:spPr>
        <p:txBody>
          <a:bodyPr wrap="square" lIns="91425" tIns="91425" rIns="91425" bIns="91425" anchor="t" anchorCtr="0">
            <a:noAutofit/>
          </a:bodyPr>
          <a:lstStyle/>
          <a:p>
            <a:pPr marL="630238" indent="-401638"/>
            <a:r>
              <a:rPr lang="en" dirty="0"/>
              <a:t>2006 – Had idea for affordable computer for kids</a:t>
            </a:r>
          </a:p>
          <a:p>
            <a:pPr marL="630238" indent="-401638"/>
            <a:r>
              <a:rPr lang="en" dirty="0"/>
              <a:t>2008 – Processors became cheap enough to make it feasible to build</a:t>
            </a:r>
          </a:p>
          <a:p>
            <a:pPr marL="630238" indent="-401638"/>
            <a:r>
              <a:rPr lang="en" dirty="0"/>
              <a:t>2011 – 50 alpha boards, 25 beta boards, 10,000 production boards</a:t>
            </a:r>
          </a:p>
          <a:p>
            <a:pPr marL="630238" indent="-401638"/>
            <a:r>
              <a:rPr lang="en" dirty="0"/>
              <a:t>2012 – Sold first units</a:t>
            </a:r>
          </a:p>
          <a:p>
            <a:pPr marL="630238" indent="-401638"/>
            <a:r>
              <a:rPr lang="en" dirty="0"/>
              <a:t>2013 – Sold &gt; 2M units</a:t>
            </a:r>
          </a:p>
          <a:p>
            <a:pPr marL="630238" indent="-401638"/>
            <a:r>
              <a:rPr lang="en" dirty="0"/>
              <a:t>2015 – Pi 2 Model B and Pi Zero released</a:t>
            </a:r>
          </a:p>
          <a:p>
            <a:pPr marL="630238" indent="-401638"/>
            <a:r>
              <a:rPr lang="en" dirty="0"/>
              <a:t>2016 – Pi 3 Model b released</a:t>
            </a:r>
          </a:p>
          <a:p>
            <a:pPr marL="630238" indent="-401638"/>
            <a:r>
              <a:rPr lang="en" dirty="0"/>
              <a:t>2017 – Pi Zero W released</a:t>
            </a:r>
          </a:p>
          <a:p>
            <a:pPr marL="630238" indent="-401638"/>
            <a:endParaRPr lang="en" dirty="0"/>
          </a:p>
        </p:txBody>
      </p:sp>
    </p:spTree>
    <p:extLst>
      <p:ext uri="{BB962C8B-B14F-4D97-AF65-F5344CB8AC3E}">
        <p14:creationId xmlns:p14="http://schemas.microsoft.com/office/powerpoint/2010/main" val="220885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Raspberry Pi Models</a:t>
            </a:r>
          </a:p>
        </p:txBody>
      </p:sp>
      <p:sp>
        <p:nvSpPr>
          <p:cNvPr id="125" name="Shape 125"/>
          <p:cNvSpPr txBox="1">
            <a:spLocks noGrp="1"/>
          </p:cNvSpPr>
          <p:nvPr>
            <p:ph type="body" idx="1"/>
          </p:nvPr>
        </p:nvSpPr>
        <p:spPr>
          <a:xfrm>
            <a:off x="2310150" y="1600200"/>
            <a:ext cx="2419800" cy="4967700"/>
          </a:xfrm>
          <a:prstGeom prst="rect">
            <a:avLst/>
          </a:prstGeom>
        </p:spPr>
        <p:txBody>
          <a:bodyPr wrap="square" lIns="91425" tIns="91425" rIns="91425" bIns="91425" anchor="t" anchorCtr="0">
            <a:noAutofit/>
          </a:bodyPr>
          <a:lstStyle/>
          <a:p>
            <a:pPr>
              <a:buNone/>
            </a:pPr>
            <a:r>
              <a:rPr lang="en" b="1" dirty="0"/>
              <a:t>Pi Model A+</a:t>
            </a:r>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r>
              <a:rPr lang="en" b="1" dirty="0"/>
              <a:t>Pi 3 Model B+</a:t>
            </a:r>
          </a:p>
        </p:txBody>
      </p:sp>
      <p:sp>
        <p:nvSpPr>
          <p:cNvPr id="126" name="Shape 126"/>
          <p:cNvSpPr txBox="1">
            <a:spLocks noGrp="1"/>
          </p:cNvSpPr>
          <p:nvPr>
            <p:ph type="body" idx="2"/>
          </p:nvPr>
        </p:nvSpPr>
        <p:spPr>
          <a:xfrm>
            <a:off x="4853992" y="1600200"/>
            <a:ext cx="2419800" cy="4967700"/>
          </a:xfrm>
          <a:prstGeom prst="rect">
            <a:avLst/>
          </a:prstGeom>
        </p:spPr>
        <p:txBody>
          <a:bodyPr wrap="square" lIns="91425" tIns="91425" rIns="91425" bIns="91425" anchor="t" anchorCtr="0">
            <a:noAutofit/>
          </a:bodyPr>
          <a:lstStyle/>
          <a:p>
            <a:pPr>
              <a:buNone/>
            </a:pPr>
            <a:r>
              <a:rPr lang="en" b="1" dirty="0"/>
              <a:t>Pi Model B+</a:t>
            </a:r>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r>
              <a:rPr lang="en" b="1" dirty="0"/>
              <a:t>Pi Zero</a:t>
            </a:r>
            <a:endParaRPr lang="en" dirty="0"/>
          </a:p>
        </p:txBody>
      </p:sp>
      <p:sp>
        <p:nvSpPr>
          <p:cNvPr id="127" name="Shape 127"/>
          <p:cNvSpPr txBox="1">
            <a:spLocks noGrp="1"/>
          </p:cNvSpPr>
          <p:nvPr>
            <p:ph type="body" idx="3"/>
          </p:nvPr>
        </p:nvSpPr>
        <p:spPr>
          <a:xfrm>
            <a:off x="7397834" y="1600200"/>
            <a:ext cx="2419800" cy="4967700"/>
          </a:xfrm>
          <a:prstGeom prst="rect">
            <a:avLst/>
          </a:prstGeom>
        </p:spPr>
        <p:txBody>
          <a:bodyPr wrap="square" lIns="91425" tIns="91425" rIns="91425" bIns="91425" anchor="t" anchorCtr="0">
            <a:noAutofit/>
          </a:bodyPr>
          <a:lstStyle/>
          <a:p>
            <a:pPr>
              <a:buNone/>
            </a:pPr>
            <a:r>
              <a:rPr lang="en-US" b="1" dirty="0"/>
              <a:t>Pi 2 Model B</a:t>
            </a:r>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r>
              <a:rPr lang="en-US" b="1" dirty="0"/>
              <a:t>Pi Zero W</a:t>
            </a:r>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b="1"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6126" y="2002661"/>
            <a:ext cx="2293824" cy="16089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3992" y="2002661"/>
            <a:ext cx="2419800" cy="1697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59504" y="2002661"/>
            <a:ext cx="2419800" cy="16973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36126" y="4084050"/>
            <a:ext cx="2293824" cy="160893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53992" y="4105781"/>
            <a:ext cx="2419800" cy="16973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9504" y="4105781"/>
            <a:ext cx="2419800" cy="1697300"/>
          </a:xfrm>
          <a:prstGeom prst="rect">
            <a:avLst/>
          </a:prstGeom>
        </p:spPr>
      </p:pic>
    </p:spTree>
    <p:extLst>
      <p:ext uri="{BB962C8B-B14F-4D97-AF65-F5344CB8AC3E}">
        <p14:creationId xmlns:p14="http://schemas.microsoft.com/office/powerpoint/2010/main" val="350631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01707" y="11063"/>
            <a:ext cx="9136906" cy="936900"/>
          </a:xfrm>
          <a:prstGeom prst="rect">
            <a:avLst/>
          </a:prstGeom>
        </p:spPr>
        <p:txBody>
          <a:bodyPr wrap="square" lIns="91425" tIns="91425" rIns="91425" bIns="91425" anchor="b" anchorCtr="0">
            <a:noAutofit/>
          </a:bodyPr>
          <a:lstStyle/>
          <a:p>
            <a:r>
              <a:rPr lang="en" dirty="0"/>
              <a:t>Raspberry Pi Model Comparisons</a:t>
            </a:r>
          </a:p>
        </p:txBody>
      </p:sp>
      <p:graphicFrame>
        <p:nvGraphicFramePr>
          <p:cNvPr id="195" name="Shape 195"/>
          <p:cNvGraphicFramePr/>
          <p:nvPr>
            <p:extLst>
              <p:ext uri="{D42A27DB-BD31-4B8C-83A1-F6EECF244321}">
                <p14:modId xmlns:p14="http://schemas.microsoft.com/office/powerpoint/2010/main" val="4064704038"/>
              </p:ext>
            </p:extLst>
          </p:nvPr>
        </p:nvGraphicFramePr>
        <p:xfrm>
          <a:off x="201707" y="972045"/>
          <a:ext cx="11766174" cy="5486190"/>
        </p:xfrm>
        <a:graphic>
          <a:graphicData uri="http://schemas.openxmlformats.org/drawingml/2006/table">
            <a:tbl>
              <a:tblPr>
                <a:noFill/>
                <a:tableStyleId>{7B9C15F8-33F2-44D8-9C6D-9DCF0AE6EB77}</a:tableStyleId>
              </a:tblPr>
              <a:tblGrid>
                <a:gridCol w="1326810">
                  <a:extLst>
                    <a:ext uri="{9D8B030D-6E8A-4147-A177-3AD203B41FA5}">
                      <a16:colId xmlns:a16="http://schemas.microsoft.com/office/drawing/2014/main" val="20000"/>
                    </a:ext>
                  </a:extLst>
                </a:gridCol>
                <a:gridCol w="1271606">
                  <a:extLst>
                    <a:ext uri="{9D8B030D-6E8A-4147-A177-3AD203B41FA5}">
                      <a16:colId xmlns:a16="http://schemas.microsoft.com/office/drawing/2014/main" val="20001"/>
                    </a:ext>
                  </a:extLst>
                </a:gridCol>
                <a:gridCol w="1271606">
                  <a:extLst>
                    <a:ext uri="{9D8B030D-6E8A-4147-A177-3AD203B41FA5}">
                      <a16:colId xmlns:a16="http://schemas.microsoft.com/office/drawing/2014/main" val="20002"/>
                    </a:ext>
                  </a:extLst>
                </a:gridCol>
                <a:gridCol w="1121990">
                  <a:extLst>
                    <a:ext uri="{9D8B030D-6E8A-4147-A177-3AD203B41FA5}">
                      <a16:colId xmlns:a16="http://schemas.microsoft.com/office/drawing/2014/main" val="20003"/>
                    </a:ext>
                  </a:extLst>
                </a:gridCol>
                <a:gridCol w="998758">
                  <a:extLst>
                    <a:ext uri="{9D8B030D-6E8A-4147-A177-3AD203B41FA5}">
                      <a16:colId xmlns:a16="http://schemas.microsoft.com/office/drawing/2014/main" val="20004"/>
                    </a:ext>
                  </a:extLst>
                </a:gridCol>
                <a:gridCol w="1554068">
                  <a:extLst>
                    <a:ext uri="{9D8B030D-6E8A-4147-A177-3AD203B41FA5}">
                      <a16:colId xmlns:a16="http://schemas.microsoft.com/office/drawing/2014/main" val="20005"/>
                    </a:ext>
                  </a:extLst>
                </a:gridCol>
                <a:gridCol w="733118">
                  <a:extLst>
                    <a:ext uri="{9D8B030D-6E8A-4147-A177-3AD203B41FA5}">
                      <a16:colId xmlns:a16="http://schemas.microsoft.com/office/drawing/2014/main" val="20006"/>
                    </a:ext>
                  </a:extLst>
                </a:gridCol>
                <a:gridCol w="1823686">
                  <a:extLst>
                    <a:ext uri="{9D8B030D-6E8A-4147-A177-3AD203B41FA5}">
                      <a16:colId xmlns:a16="http://schemas.microsoft.com/office/drawing/2014/main" val="20007"/>
                    </a:ext>
                  </a:extLst>
                </a:gridCol>
                <a:gridCol w="653617">
                  <a:extLst>
                    <a:ext uri="{9D8B030D-6E8A-4147-A177-3AD203B41FA5}">
                      <a16:colId xmlns:a16="http://schemas.microsoft.com/office/drawing/2014/main" val="20008"/>
                    </a:ext>
                  </a:extLst>
                </a:gridCol>
                <a:gridCol w="1010915">
                  <a:extLst>
                    <a:ext uri="{9D8B030D-6E8A-4147-A177-3AD203B41FA5}">
                      <a16:colId xmlns:a16="http://schemas.microsoft.com/office/drawing/2014/main" val="20009"/>
                    </a:ext>
                  </a:extLst>
                </a:gridCol>
              </a:tblGrid>
              <a:tr h="668025">
                <a:tc>
                  <a:txBody>
                    <a:bodyPr/>
                    <a:lstStyle/>
                    <a:p>
                      <a:pPr lvl="0">
                        <a:spcBef>
                          <a:spcPts val="0"/>
                        </a:spcBef>
                        <a:buNone/>
                      </a:pPr>
                      <a:endParaRPr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Processor</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Speed</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Memory (shared w/GPU)</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Expansion</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USB</a:t>
                      </a:r>
                      <a:br>
                        <a:rPr lang="en" b="1" dirty="0">
                          <a:solidFill>
                            <a:srgbClr val="607D8B"/>
                          </a:solidFill>
                          <a:latin typeface="Roboto Slab"/>
                          <a:ea typeface="Roboto Slab"/>
                          <a:cs typeface="Roboto Slab"/>
                          <a:sym typeface="Roboto Slab"/>
                        </a:rPr>
                      </a:br>
                      <a:r>
                        <a:rPr lang="en" b="1" dirty="0">
                          <a:solidFill>
                            <a:srgbClr val="607D8B"/>
                          </a:solidFill>
                          <a:latin typeface="Roboto Slab"/>
                          <a:ea typeface="Roboto Slab"/>
                          <a:cs typeface="Roboto Slab"/>
                          <a:sym typeface="Roboto Slab"/>
                        </a:rPr>
                        <a:t>Ports</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Ethernet/</a:t>
                      </a:r>
                      <a:br>
                        <a:rPr lang="en" b="1" dirty="0">
                          <a:solidFill>
                            <a:srgbClr val="607D8B"/>
                          </a:solidFill>
                          <a:latin typeface="Roboto Slab"/>
                          <a:ea typeface="Roboto Slab"/>
                          <a:cs typeface="Roboto Slab"/>
                          <a:sym typeface="Roboto Slab"/>
                        </a:rPr>
                      </a:br>
                      <a:r>
                        <a:rPr lang="en" b="1" dirty="0">
                          <a:solidFill>
                            <a:srgbClr val="607D8B"/>
                          </a:solidFill>
                          <a:latin typeface="Roboto Slab"/>
                          <a:ea typeface="Roboto Slab"/>
                          <a:cs typeface="Roboto Slab"/>
                          <a:sym typeface="Roboto Slab"/>
                        </a:rPr>
                        <a:t>Wireless/</a:t>
                      </a:r>
                      <a:br>
                        <a:rPr lang="en" b="1" dirty="0">
                          <a:solidFill>
                            <a:srgbClr val="607D8B"/>
                          </a:solidFill>
                          <a:latin typeface="Roboto Slab"/>
                          <a:ea typeface="Roboto Slab"/>
                          <a:cs typeface="Roboto Slab"/>
                          <a:sym typeface="Roboto Slab"/>
                        </a:rPr>
                      </a:br>
                      <a:r>
                        <a:rPr lang="en" b="1" dirty="0">
                          <a:solidFill>
                            <a:srgbClr val="607D8B"/>
                          </a:solidFill>
                          <a:latin typeface="Roboto Slab"/>
                          <a:ea typeface="Roboto Slab"/>
                          <a:cs typeface="Roboto Slab"/>
                          <a:sym typeface="Roboto Slab"/>
                        </a:rPr>
                        <a:t>Bluetooth</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Cost</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Power Supply</a:t>
                      </a:r>
                      <a:r>
                        <a:rPr lang="en" b="1" baseline="0" dirty="0">
                          <a:solidFill>
                            <a:srgbClr val="607D8B"/>
                          </a:solidFill>
                          <a:latin typeface="Roboto Slab"/>
                          <a:ea typeface="Roboto Slab"/>
                          <a:cs typeface="Roboto Slab"/>
                          <a:sym typeface="Roboto Slab"/>
                        </a:rPr>
                        <a:t> Needed</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0"/>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Model A+ +*</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700 MHz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512</a:t>
                      </a:r>
                      <a:r>
                        <a:rPr lang="en" sz="1800" b="0" baseline="0" dirty="0">
                          <a:solidFill>
                            <a:srgbClr val="263238"/>
                          </a:solidFill>
                          <a:latin typeface="Source Sans Pro"/>
                          <a:ea typeface="Source Sans Pro"/>
                          <a:cs typeface="Source Sans Pro"/>
                          <a:sym typeface="Source Sans Pro"/>
                        </a:rPr>
                        <a:t>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baseline="0" dirty="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1</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None</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$20</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700 mA</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extLst>
                  <a:ext uri="{0D108BD9-81ED-4DB2-BD59-A6C34878D82A}">
                    <a16:rowId xmlns:a16="http://schemas.microsoft.com/office/drawing/2014/main" val="10001"/>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Model B+ *</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700 MHz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512 MB</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Micro</a:t>
                      </a:r>
                      <a:r>
                        <a:rPr lang="en" sz="1800" b="0" baseline="0" dirty="0">
                          <a:solidFill>
                            <a:srgbClr val="263238"/>
                          </a:solidFill>
                          <a:latin typeface="Source Sans Pro"/>
                          <a:ea typeface="Source Sans Pro"/>
                          <a:cs typeface="Source Sans Pro"/>
                          <a:sym typeface="Source Sans Pro"/>
                        </a:rPr>
                        <a:t>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4</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10/100 mbps</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$25</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1.8 A</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2 Model B</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ARMv8</a:t>
                      </a:r>
                      <a:br>
                        <a:rPr lang="en" sz="1800" b="0" baseline="0" dirty="0">
                          <a:solidFill>
                            <a:srgbClr val="263238"/>
                          </a:solidFill>
                          <a:latin typeface="Source Sans Pro"/>
                          <a:ea typeface="Source Sans Pro"/>
                          <a:cs typeface="Source Sans Pro"/>
                          <a:sym typeface="Source Sans Pro"/>
                        </a:rPr>
                      </a:br>
                      <a:r>
                        <a:rPr lang="en" sz="1800" b="0" baseline="0" dirty="0">
                          <a:solidFill>
                            <a:srgbClr val="263238"/>
                          </a:solidFill>
                          <a:latin typeface="Source Sans Pro"/>
                          <a:ea typeface="Source Sans Pro"/>
                          <a:cs typeface="Source Sans Pro"/>
                          <a:sym typeface="Source Sans Pro"/>
                        </a:rPr>
                        <a:t>(64-bit)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900</a:t>
                      </a:r>
                      <a:r>
                        <a:rPr lang="en" sz="1800" b="0" baseline="0" dirty="0">
                          <a:solidFill>
                            <a:srgbClr val="263238"/>
                          </a:solidFill>
                          <a:latin typeface="Source Sans Pro"/>
                          <a:ea typeface="Source Sans Pro"/>
                          <a:cs typeface="Source Sans Pro"/>
                          <a:sym typeface="Source Sans Pro"/>
                        </a:rPr>
                        <a:t> MHz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 GB</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4</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10/100</a:t>
                      </a:r>
                      <a:r>
                        <a:rPr lang="en" sz="1800" b="0" baseline="0" dirty="0">
                          <a:solidFill>
                            <a:srgbClr val="263238"/>
                          </a:solidFill>
                          <a:latin typeface="Source Sans Pro"/>
                          <a:ea typeface="Source Sans Pro"/>
                          <a:cs typeface="Source Sans Pro"/>
                          <a:sym typeface="Source Sans Pro"/>
                        </a:rPr>
                        <a:t> mbps</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$35</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1.8 A</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extLst>
                  <a:ext uri="{0D108BD9-81ED-4DB2-BD59-A6C34878D82A}">
                    <a16:rowId xmlns:a16="http://schemas.microsoft.com/office/drawing/2014/main" val="10003"/>
                  </a:ext>
                </a:extLst>
              </a:tr>
              <a:tr h="885114">
                <a:tc>
                  <a:txBody>
                    <a:bodyPr/>
                    <a:lstStyle/>
                    <a:p>
                      <a:pPr lvl="0" algn="r" rtl="0">
                        <a:spcBef>
                          <a:spcPts val="0"/>
                        </a:spcBef>
                        <a:buNone/>
                      </a:pPr>
                      <a:r>
                        <a:rPr lang="en" b="1" dirty="0">
                          <a:solidFill>
                            <a:srgbClr val="607D8B"/>
                          </a:solidFill>
                          <a:latin typeface="Roboto Slab"/>
                          <a:ea typeface="Roboto Slab"/>
                          <a:cs typeface="Roboto Slab"/>
                          <a:sym typeface="Roboto Slab"/>
                        </a:rPr>
                        <a:t>Pi 3 Model</a:t>
                      </a:r>
                      <a:r>
                        <a:rPr lang="en" b="1" baseline="0" dirty="0">
                          <a:solidFill>
                            <a:srgbClr val="607D8B"/>
                          </a:solidFill>
                          <a:latin typeface="Roboto Slab"/>
                          <a:ea typeface="Roboto Slab"/>
                          <a:cs typeface="Roboto Slab"/>
                          <a:sym typeface="Roboto Slab"/>
                        </a:rPr>
                        <a:t> B+</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ARMv8</a:t>
                      </a:r>
                      <a:br>
                        <a:rPr lang="en" sz="1800" b="0" baseline="0" dirty="0">
                          <a:solidFill>
                            <a:srgbClr val="263238"/>
                          </a:solidFill>
                          <a:latin typeface="Source Sans Pro"/>
                          <a:ea typeface="Source Sans Pro"/>
                          <a:cs typeface="Source Sans Pro"/>
                          <a:sym typeface="Source Sans Pro"/>
                        </a:rPr>
                      </a:br>
                      <a:r>
                        <a:rPr lang="en" sz="1800" b="0" baseline="0" dirty="0">
                          <a:solidFill>
                            <a:srgbClr val="263238"/>
                          </a:solidFill>
                          <a:latin typeface="Source Sans Pro"/>
                          <a:ea typeface="Source Sans Pro"/>
                          <a:cs typeface="Source Sans Pro"/>
                          <a:sym typeface="Source Sans Pro"/>
                        </a:rPr>
                        <a:t>(64-bit)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1.4</a:t>
                      </a:r>
                      <a:r>
                        <a:rPr lang="en" sz="1800" b="0" baseline="0" dirty="0">
                          <a:solidFill>
                            <a:srgbClr val="263238"/>
                          </a:solidFill>
                          <a:latin typeface="Source Sans Pro"/>
                          <a:ea typeface="Source Sans Pro"/>
                          <a:cs typeface="Source Sans Pro"/>
                          <a:sym typeface="Source Sans Pro"/>
                        </a:rPr>
                        <a:t> GHz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 GB</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USB Boot</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4</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10/100/1000,</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802.11</a:t>
                      </a:r>
                      <a:r>
                        <a:rPr lang="en-US" sz="1800" b="0" dirty="0">
                          <a:solidFill>
                            <a:srgbClr val="263238"/>
                          </a:solidFill>
                          <a:latin typeface="Source Sans Pro"/>
                          <a:ea typeface="Source Sans Pro"/>
                          <a:cs typeface="Source Sans Pro"/>
                          <a:sym typeface="Source Sans Pro"/>
                        </a:rPr>
                        <a:t>ac</a:t>
                      </a:r>
                      <a:r>
                        <a:rPr lang="en" sz="1800" b="0" dirty="0">
                          <a:solidFill>
                            <a:srgbClr val="263238"/>
                          </a:solidFill>
                          <a:latin typeface="Source Sans Pro"/>
                          <a:ea typeface="Source Sans Pro"/>
                          <a:cs typeface="Source Sans Pro"/>
                          <a:sym typeface="Source Sans Pro"/>
                        </a:rPr>
                        <a:t>,</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BT 4.2</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$35</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2.5 A</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Zero</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 GHz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512 MB</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None</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$5</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1.2 A</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extLst>
                  <a:ext uri="{0D108BD9-81ED-4DB2-BD59-A6C34878D82A}">
                    <a16:rowId xmlns:a16="http://schemas.microsoft.com/office/drawing/2014/main" val="10005"/>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Zero W</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 GHz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512 MB</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801.11n,</a:t>
                      </a:r>
                      <a:r>
                        <a:rPr lang="en" sz="1800" b="0" baseline="0" dirty="0">
                          <a:solidFill>
                            <a:srgbClr val="263238"/>
                          </a:solidFill>
                          <a:latin typeface="Source Sans Pro"/>
                          <a:ea typeface="Source Sans Pro"/>
                          <a:cs typeface="Source Sans Pro"/>
                          <a:sym typeface="Source Sans Pro"/>
                        </a:rPr>
                        <a:t> BT 4.1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1.2 A</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01052" y="1818167"/>
            <a:ext cx="948019" cy="66496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01052" y="2575780"/>
            <a:ext cx="948019" cy="6649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01052" y="3288906"/>
            <a:ext cx="948019" cy="66496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01052" y="4130969"/>
            <a:ext cx="948019" cy="66496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01051" y="5028613"/>
            <a:ext cx="948019" cy="66496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01051" y="5764838"/>
            <a:ext cx="948019" cy="664961"/>
          </a:xfrm>
          <a:prstGeom prst="rect">
            <a:avLst/>
          </a:prstGeom>
        </p:spPr>
      </p:pic>
    </p:spTree>
    <p:extLst>
      <p:ext uri="{BB962C8B-B14F-4D97-AF65-F5344CB8AC3E}">
        <p14:creationId xmlns:p14="http://schemas.microsoft.com/office/powerpoint/2010/main" val="250662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2.</a:t>
            </a:r>
          </a:p>
          <a:p>
            <a:r>
              <a:rPr lang="en-US" dirty="0"/>
              <a:t>Intro to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a:t>Wires and circuits and breadboards, oh my!</a:t>
            </a:r>
          </a:p>
        </p:txBody>
      </p:sp>
    </p:spTree>
    <p:extLst>
      <p:ext uri="{BB962C8B-B14F-4D97-AF65-F5344CB8AC3E}">
        <p14:creationId xmlns:p14="http://schemas.microsoft.com/office/powerpoint/2010/main" val="2540057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79625" y="1939525"/>
            <a:ext cx="4016375" cy="1546225"/>
          </a:xfrm>
          <a:prstGeom prst="rect">
            <a:avLst/>
          </a:prstGeom>
        </p:spPr>
        <p:txBody>
          <a:bodyPr wrap="square" lIns="91425" tIns="91425" rIns="91425" bIns="91425" anchor="b" anchorCtr="0">
            <a:noAutofit/>
          </a:bodyPr>
          <a:lstStyle/>
          <a:p>
            <a:pPr algn="r"/>
            <a:r>
              <a:rPr lang="en" sz="6000" b="1" dirty="0"/>
              <a:t>Circuits</a:t>
            </a:r>
          </a:p>
        </p:txBody>
      </p:sp>
      <p:sp>
        <p:nvSpPr>
          <p:cNvPr id="105" name="Shape 105"/>
          <p:cNvSpPr txBox="1">
            <a:spLocks noGrp="1"/>
          </p:cNvSpPr>
          <p:nvPr>
            <p:ph type="subTitle" idx="4294967295"/>
          </p:nvPr>
        </p:nvSpPr>
        <p:spPr>
          <a:xfrm>
            <a:off x="2079625" y="3461938"/>
            <a:ext cx="4016375" cy="1047750"/>
          </a:xfrm>
          <a:prstGeom prst="rect">
            <a:avLst/>
          </a:prstGeom>
        </p:spPr>
        <p:txBody>
          <a:bodyPr wrap="square" lIns="91425" tIns="91425" rIns="91425" bIns="91425" anchor="t" anchorCtr="0">
            <a:noAutofit/>
          </a:bodyPr>
          <a:lstStyle/>
          <a:p>
            <a:pPr algn="r">
              <a:spcBef>
                <a:spcPts val="0"/>
              </a:spcBef>
              <a:buNone/>
            </a:pPr>
            <a:r>
              <a:rPr lang="en" dirty="0"/>
              <a:t>A complete route that electricity can travel through</a:t>
            </a:r>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sp>
        <p:nvSpPr>
          <p:cNvPr id="3" name="Rectangle 2"/>
          <p:cNvSpPr/>
          <p:nvPr/>
        </p:nvSpPr>
        <p:spPr>
          <a:xfrm>
            <a:off x="6642484" y="1332130"/>
            <a:ext cx="1954382" cy="2215991"/>
          </a:xfrm>
          <a:prstGeom prst="rect">
            <a:avLst/>
          </a:prstGeom>
        </p:spPr>
        <p:txBody>
          <a:bodyPr wrap="none">
            <a:spAutoFit/>
          </a:bodyPr>
          <a:lstStyle/>
          <a:p>
            <a:pPr algn="ctr"/>
            <a:r>
              <a:rPr lang="en" sz="13800" dirty="0">
                <a:solidFill>
                  <a:srgbClr val="FFC000"/>
                </a:solidFill>
                <a:latin typeface="Source Sans Pro"/>
                <a:ea typeface="Source Sans Pro"/>
                <a:cs typeface="Source Sans Pro"/>
                <a:sym typeface="Source Sans Pro"/>
              </a:rPr>
              <a:t>🔌</a:t>
            </a:r>
            <a:endParaRPr lang="en-US" sz="13800" dirty="0">
              <a:solidFill>
                <a:srgbClr val="FFC000"/>
              </a:solidFill>
            </a:endParaRPr>
          </a:p>
        </p:txBody>
      </p:sp>
    </p:spTree>
    <p:extLst>
      <p:ext uri="{BB962C8B-B14F-4D97-AF65-F5344CB8AC3E}">
        <p14:creationId xmlns:p14="http://schemas.microsoft.com/office/powerpoint/2010/main" val="220050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Circuits</a:t>
            </a:r>
          </a:p>
        </p:txBody>
      </p:sp>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Series Circuit</a:t>
            </a:r>
          </a:p>
          <a:p>
            <a:pPr>
              <a:buNone/>
            </a:pPr>
            <a:endParaRPr lang="en" dirty="0"/>
          </a:p>
          <a:p>
            <a:pPr>
              <a:buNone/>
            </a:pPr>
            <a:r>
              <a:rPr lang="en" dirty="0"/>
              <a:t>Electricty can flow one direction</a:t>
            </a:r>
          </a:p>
          <a:p>
            <a:pPr>
              <a:buNone/>
            </a:pPr>
            <a:endParaRPr lang="en" dirty="0"/>
          </a:p>
          <a:p>
            <a:pPr>
              <a:buNone/>
            </a:pPr>
            <a:r>
              <a:rPr lang="en" dirty="0"/>
              <a:t>Close the switch to make the complete path</a:t>
            </a:r>
          </a:p>
          <a:p>
            <a:pPr>
              <a:buNone/>
            </a:pPr>
            <a:endParaRPr lang="en" dirty="0"/>
          </a:p>
          <a:p>
            <a:pPr>
              <a:buNone/>
            </a:pPr>
            <a:r>
              <a:rPr lang="en" dirty="0"/>
              <a:t>Open the switch to stop the electric flow</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1685925"/>
            <a:ext cx="4838700" cy="3486150"/>
          </a:xfrm>
          <a:prstGeom prst="rect">
            <a:avLst/>
          </a:prstGeom>
        </p:spPr>
      </p:pic>
    </p:spTree>
    <p:extLst>
      <p:ext uri="{BB962C8B-B14F-4D97-AF65-F5344CB8AC3E}">
        <p14:creationId xmlns:p14="http://schemas.microsoft.com/office/powerpoint/2010/main" val="3979950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Circuits</a:t>
            </a:r>
          </a:p>
        </p:txBody>
      </p:sp>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Parallel Circuit</a:t>
            </a:r>
          </a:p>
          <a:p>
            <a:pPr>
              <a:buNone/>
            </a:pPr>
            <a:endParaRPr lang="en" dirty="0"/>
          </a:p>
          <a:p>
            <a:pPr>
              <a:buNone/>
            </a:pPr>
            <a:r>
              <a:rPr lang="en" dirty="0"/>
              <a:t>Electricty can flow more than one direction</a:t>
            </a:r>
          </a:p>
          <a:p>
            <a:pPr>
              <a:buNone/>
            </a:pPr>
            <a:endParaRPr lang="en" dirty="0"/>
          </a:p>
          <a:p>
            <a:pPr>
              <a:buNone/>
            </a:pPr>
            <a:r>
              <a:rPr lang="en" dirty="0"/>
              <a:t>Close the switch to make both paths complete</a:t>
            </a:r>
          </a:p>
          <a:p>
            <a:pPr>
              <a:buNone/>
            </a:pPr>
            <a:endParaRPr lang="en" dirty="0"/>
          </a:p>
          <a:p>
            <a:pPr>
              <a:buNone/>
            </a:pPr>
            <a:r>
              <a:rPr lang="en" dirty="0"/>
              <a:t>Open the switch to stop all the flow</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1685925"/>
            <a:ext cx="4838700" cy="3486150"/>
          </a:xfrm>
          <a:prstGeom prst="rect">
            <a:avLst/>
          </a:prstGeom>
        </p:spPr>
      </p:pic>
      <p:pic>
        <p:nvPicPr>
          <p:cNvPr id="5" name="Picture 4"/>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096000" y="4589151"/>
            <a:ext cx="4838700" cy="1707776"/>
          </a:xfrm>
          <a:prstGeom prst="rect">
            <a:avLst/>
          </a:prstGeom>
        </p:spPr>
      </p:pic>
      <p:cxnSp>
        <p:nvCxnSpPr>
          <p:cNvPr id="4" name="Straight Connector 3"/>
          <p:cNvCxnSpPr/>
          <p:nvPr/>
        </p:nvCxnSpPr>
        <p:spPr>
          <a:xfrm>
            <a:off x="6634964" y="4262718"/>
            <a:ext cx="6724" cy="450476"/>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0058708" y="4262718"/>
            <a:ext cx="6724" cy="4504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784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333500" y="1882775"/>
            <a:ext cx="4762500" cy="1546225"/>
          </a:xfrm>
          <a:prstGeom prst="rect">
            <a:avLst/>
          </a:prstGeom>
        </p:spPr>
        <p:txBody>
          <a:bodyPr wrap="square" lIns="91425" tIns="91425" rIns="91425" bIns="91425" anchor="b" anchorCtr="0">
            <a:noAutofit/>
          </a:bodyPr>
          <a:lstStyle/>
          <a:p>
            <a:pPr algn="r"/>
            <a:r>
              <a:rPr lang="en" sz="6000" b="1" dirty="0"/>
              <a:t>Breadboards</a:t>
            </a:r>
          </a:p>
        </p:txBody>
      </p:sp>
      <p:sp>
        <p:nvSpPr>
          <p:cNvPr id="105" name="Shape 105"/>
          <p:cNvSpPr txBox="1">
            <a:spLocks noGrp="1"/>
          </p:cNvSpPr>
          <p:nvPr>
            <p:ph type="subTitle" idx="4294967295"/>
          </p:nvPr>
        </p:nvSpPr>
        <p:spPr>
          <a:xfrm>
            <a:off x="2079625" y="3429000"/>
            <a:ext cx="4016375" cy="1047750"/>
          </a:xfrm>
          <a:prstGeom prst="rect">
            <a:avLst/>
          </a:prstGeom>
        </p:spPr>
        <p:txBody>
          <a:bodyPr wrap="square" lIns="91425" tIns="91425" rIns="91425" bIns="91425" anchor="t" anchorCtr="0">
            <a:noAutofit/>
          </a:bodyPr>
          <a:lstStyle/>
          <a:p>
            <a:pPr algn="r">
              <a:spcBef>
                <a:spcPts val="0"/>
              </a:spcBef>
              <a:buNone/>
            </a:pPr>
            <a:r>
              <a:rPr lang="en" dirty="0"/>
              <a:t>Device to quickly prototype circuits without solder</a:t>
            </a:r>
          </a:p>
        </p:txBody>
      </p:sp>
      <p:pic>
        <p:nvPicPr>
          <p:cNvPr id="12" name="Content Placeholder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04457" y="1042450"/>
            <a:ext cx="1483757" cy="4773149"/>
          </a:xfrm>
          <a:prstGeom prst="rect">
            <a:avLst/>
          </a:prstGeom>
        </p:spPr>
      </p:pic>
    </p:spTree>
    <p:extLst>
      <p:ext uri="{BB962C8B-B14F-4D97-AF65-F5344CB8AC3E}">
        <p14:creationId xmlns:p14="http://schemas.microsoft.com/office/powerpoint/2010/main" val="2803574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A </a:t>
            </a:r>
            <a:r>
              <a:rPr lang="en-US" b="1" i="1" dirty="0"/>
              <a:t>literal</a:t>
            </a:r>
            <a:r>
              <a:rPr lang="en-US" dirty="0"/>
              <a:t> breadboard</a:t>
            </a:r>
          </a:p>
          <a:p>
            <a:pPr marL="228600" algn="ctr">
              <a:buNone/>
            </a:pPr>
            <a:r>
              <a:rPr lang="en-US" sz="1400" dirty="0"/>
              <a:t>(http://www.instructables.com/id/Use-a-real-Bread-Board-for-prototyping-your-circui/)</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8184" y="1430680"/>
            <a:ext cx="5395632" cy="4046724"/>
          </a:xfrm>
          <a:prstGeom prst="rect">
            <a:avLst/>
          </a:prstGeom>
        </p:spPr>
      </p:pic>
    </p:spTree>
    <p:extLst>
      <p:ext uri="{BB962C8B-B14F-4D97-AF65-F5344CB8AC3E}">
        <p14:creationId xmlns:p14="http://schemas.microsoft.com/office/powerpoint/2010/main" val="2054812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Prototype Circuit</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66505" y="1347726"/>
            <a:ext cx="5258989" cy="4294841"/>
          </a:xfrm>
          <a:prstGeom prst="rect">
            <a:avLst/>
          </a:prstGeom>
        </p:spPr>
      </p:pic>
    </p:spTree>
    <p:extLst>
      <p:ext uri="{BB962C8B-B14F-4D97-AF65-F5344CB8AC3E}">
        <p14:creationId xmlns:p14="http://schemas.microsoft.com/office/powerpoint/2010/main" val="10500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5" name="Shape 75"/>
          <p:cNvSpPr txBox="1">
            <a:spLocks noGrp="1"/>
          </p:cNvSpPr>
          <p:nvPr>
            <p:ph type="ctrTitle" idx="4294967295"/>
          </p:nvPr>
        </p:nvSpPr>
        <p:spPr>
          <a:xfrm>
            <a:off x="376054" y="370376"/>
            <a:ext cx="5641975" cy="1546225"/>
          </a:xfrm>
          <a:prstGeom prst="rect">
            <a:avLst/>
          </a:prstGeom>
        </p:spPr>
        <p:txBody>
          <a:bodyPr wrap="square" lIns="91425" tIns="91425" rIns="91425" bIns="91425" anchor="b" anchorCtr="0">
            <a:noAutofit/>
          </a:bodyPr>
          <a:lstStyle/>
          <a:p>
            <a:r>
              <a:rPr lang="en" sz="6000" b="1" dirty="0"/>
              <a:t>Hello!</a:t>
            </a:r>
          </a:p>
        </p:txBody>
      </p:sp>
      <p:sp>
        <p:nvSpPr>
          <p:cNvPr id="76" name="Shape 76"/>
          <p:cNvSpPr txBox="1">
            <a:spLocks noGrp="1"/>
          </p:cNvSpPr>
          <p:nvPr>
            <p:ph type="subTitle" idx="4294967295"/>
          </p:nvPr>
        </p:nvSpPr>
        <p:spPr>
          <a:xfrm>
            <a:off x="376054" y="1702288"/>
            <a:ext cx="5641975" cy="1046163"/>
          </a:xfrm>
          <a:prstGeom prst="rect">
            <a:avLst/>
          </a:prstGeom>
        </p:spPr>
        <p:txBody>
          <a:bodyPr wrap="square" lIns="91425" tIns="91425" rIns="91425" bIns="91425" anchor="t" anchorCtr="0">
            <a:noAutofit/>
          </a:bodyPr>
          <a:lstStyle/>
          <a:p>
            <a:pPr>
              <a:spcBef>
                <a:spcPts val="0"/>
              </a:spcBef>
              <a:buNone/>
            </a:pPr>
            <a:r>
              <a:rPr lang="en" sz="3600" b="1" dirty="0"/>
              <a:t>I am Sarah Withee</a:t>
            </a:r>
          </a:p>
        </p:txBody>
      </p:sp>
      <p:sp>
        <p:nvSpPr>
          <p:cNvPr id="77" name="Shape 77"/>
          <p:cNvSpPr txBox="1">
            <a:spLocks noGrp="1"/>
          </p:cNvSpPr>
          <p:nvPr>
            <p:ph type="body" idx="4294967295"/>
          </p:nvPr>
        </p:nvSpPr>
        <p:spPr>
          <a:xfrm>
            <a:off x="376054" y="2802426"/>
            <a:ext cx="5584825" cy="3281362"/>
          </a:xfrm>
          <a:prstGeom prst="rect">
            <a:avLst/>
          </a:prstGeom>
        </p:spPr>
        <p:txBody>
          <a:bodyPr wrap="square" lIns="91425" tIns="91425" rIns="91425" bIns="91425" anchor="t" anchorCtr="0">
            <a:noAutofit/>
          </a:bodyPr>
          <a:lstStyle/>
          <a:p>
            <a:pPr>
              <a:spcBef>
                <a:spcPts val="0"/>
              </a:spcBef>
              <a:buNone/>
            </a:pPr>
            <a:r>
              <a:rPr lang="en-US" sz="2600" dirty="0"/>
              <a:t>Friendly polyglot </a:t>
            </a:r>
            <a:br>
              <a:rPr lang="en-US" sz="2600" dirty="0"/>
            </a:br>
            <a:r>
              <a:rPr lang="en-US" sz="2600" dirty="0"/>
              <a:t>software engineer</a:t>
            </a:r>
          </a:p>
          <a:p>
            <a:pPr>
              <a:spcBef>
                <a:spcPts val="0"/>
              </a:spcBef>
              <a:buNone/>
            </a:pPr>
            <a:endParaRPr lang="en-US" sz="2600" dirty="0"/>
          </a:p>
          <a:p>
            <a:pPr>
              <a:spcBef>
                <a:spcPts val="0"/>
              </a:spcBef>
              <a:buNone/>
            </a:pPr>
            <a:r>
              <a:rPr lang="en-US" sz="2600" dirty="0"/>
              <a:t>Hardware tinkerer</a:t>
            </a:r>
          </a:p>
          <a:p>
            <a:pPr>
              <a:spcBef>
                <a:spcPts val="0"/>
              </a:spcBef>
              <a:buNone/>
            </a:pPr>
            <a:endParaRPr lang="en-US" sz="2600" dirty="0"/>
          </a:p>
          <a:p>
            <a:pPr>
              <a:spcBef>
                <a:spcPts val="0"/>
              </a:spcBef>
              <a:buNone/>
            </a:pPr>
            <a:r>
              <a:rPr lang="en-US" sz="2600" dirty="0"/>
              <a:t>Robot builder</a:t>
            </a:r>
          </a:p>
          <a:p>
            <a:pPr>
              <a:spcBef>
                <a:spcPts val="0"/>
              </a:spcBef>
              <a:buNone/>
            </a:pPr>
            <a:endParaRPr lang="en" sz="2600" dirty="0"/>
          </a:p>
          <a:p>
            <a:pPr>
              <a:spcBef>
                <a:spcPts val="0"/>
              </a:spcBef>
              <a:buNone/>
            </a:pPr>
            <a:r>
              <a:rPr lang="en" sz="2600" dirty="0"/>
              <a:t>You can find me at @geekygirlsarah</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0" y="1826954"/>
            <a:ext cx="5666185" cy="3204091"/>
          </a:xfrm>
          <a:prstGeom prst="rect">
            <a:avLst/>
          </a:prstGeom>
        </p:spPr>
      </p:pic>
    </p:spTree>
    <p:extLst>
      <p:ext uri="{BB962C8B-B14F-4D97-AF65-F5344CB8AC3E}">
        <p14:creationId xmlns:p14="http://schemas.microsoft.com/office/powerpoint/2010/main" val="1787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Breadboard features</a:t>
            </a:r>
          </a:p>
          <a:p>
            <a:pPr marL="228600" algn="ctr">
              <a:buNone/>
            </a:pPr>
            <a:r>
              <a:rPr lang="en-US" sz="1400" dirty="0"/>
              <a:t>(https://learn.sparkfun.com/tutorials/how-to-use-a-breadboard)</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8500" y="1347726"/>
            <a:ext cx="5715000" cy="4229100"/>
          </a:xfrm>
          <a:prstGeom prst="rect">
            <a:avLst/>
          </a:prstGeom>
        </p:spPr>
      </p:pic>
    </p:spTree>
    <p:extLst>
      <p:ext uri="{BB962C8B-B14F-4D97-AF65-F5344CB8AC3E}">
        <p14:creationId xmlns:p14="http://schemas.microsoft.com/office/powerpoint/2010/main" val="3329170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Terminal Strips and Power Rails</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45173" y="1347726"/>
            <a:ext cx="6501653" cy="4349607"/>
          </a:xfrm>
          <a:prstGeom prst="rect">
            <a:avLst/>
          </a:prstGeom>
        </p:spPr>
      </p:pic>
    </p:spTree>
    <p:extLst>
      <p:ext uri="{BB962C8B-B14F-4D97-AF65-F5344CB8AC3E}">
        <p14:creationId xmlns:p14="http://schemas.microsoft.com/office/powerpoint/2010/main" val="1542922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Circuits on Breadboards</a:t>
            </a:r>
          </a:p>
          <a:p>
            <a:pPr>
              <a:buNone/>
            </a:pPr>
            <a:endParaRPr lang="en" dirty="0"/>
          </a:p>
          <a:p>
            <a:pPr>
              <a:buNone/>
            </a:pPr>
            <a:r>
              <a:rPr lang="en" dirty="0"/>
              <a:t>Provide power to the power rails</a:t>
            </a:r>
          </a:p>
          <a:p>
            <a:pPr>
              <a:buNone/>
            </a:pPr>
            <a:r>
              <a:rPr lang="en" dirty="0"/>
              <a:t>   Red – positive</a:t>
            </a:r>
          </a:p>
          <a:p>
            <a:pPr>
              <a:buNone/>
            </a:pPr>
            <a:r>
              <a:rPr lang="en" dirty="0"/>
              <a:t>   Black/blue – negative</a:t>
            </a:r>
          </a:p>
          <a:p>
            <a:pPr>
              <a:buNone/>
            </a:pPr>
            <a:endParaRPr lang="en" dirty="0"/>
          </a:p>
          <a:p>
            <a:pPr>
              <a:buNone/>
            </a:pPr>
            <a:r>
              <a:rPr lang="en" dirty="0"/>
              <a:t>Use wires to connect components together</a:t>
            </a:r>
          </a:p>
        </p:txBody>
      </p:sp>
      <p:pic>
        <p:nvPicPr>
          <p:cNvPr id="9" name="Content Placeholder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6200000">
            <a:off x="5895959" y="2157091"/>
            <a:ext cx="4542782" cy="3429000"/>
          </a:xfrm>
          <a:prstGeom prst="rect">
            <a:avLst/>
          </a:prstGeom>
          <a:noFill/>
          <a:ln>
            <a:noFill/>
          </a:ln>
        </p:spPr>
      </p:pic>
    </p:spTree>
    <p:extLst>
      <p:ext uri="{BB962C8B-B14F-4D97-AF65-F5344CB8AC3E}">
        <p14:creationId xmlns:p14="http://schemas.microsoft.com/office/powerpoint/2010/main" val="2161904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Circuits with Raspberry Pis</a:t>
            </a:r>
          </a:p>
          <a:p>
            <a:pPr>
              <a:buNone/>
            </a:pPr>
            <a:endParaRPr lang="en" dirty="0"/>
          </a:p>
          <a:p>
            <a:pPr>
              <a:buNone/>
            </a:pPr>
            <a:r>
              <a:rPr lang="en" dirty="0"/>
              <a:t>Use pin labelled “+3.3V” (volts) for postive</a:t>
            </a:r>
          </a:p>
          <a:p>
            <a:pPr>
              <a:buNone/>
            </a:pPr>
            <a:endParaRPr lang="en" dirty="0"/>
          </a:p>
          <a:p>
            <a:pPr>
              <a:buNone/>
            </a:pPr>
            <a:r>
              <a:rPr lang="en" dirty="0"/>
              <a:t>Use pin labelled “Ground” (GND) for negative</a:t>
            </a:r>
          </a:p>
        </p:txBody>
      </p:sp>
      <p:pic>
        <p:nvPicPr>
          <p:cNvPr id="5" name="Content Placeholder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438979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Circuits with Raspberry Pis</a:t>
            </a:r>
          </a:p>
          <a:p>
            <a:pPr>
              <a:buNone/>
            </a:pPr>
            <a:endParaRPr lang="en" dirty="0"/>
          </a:p>
          <a:p>
            <a:pPr>
              <a:buNone/>
            </a:pPr>
            <a:r>
              <a:rPr lang="en" dirty="0"/>
              <a:t>Note: Arduinos use 5V, be careful not to confuse the two</a:t>
            </a:r>
          </a:p>
        </p:txBody>
      </p:sp>
      <p:pic>
        <p:nvPicPr>
          <p:cNvPr id="5" name="Content Placeholder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1650638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79625" y="1899910"/>
            <a:ext cx="4016375" cy="1546225"/>
          </a:xfrm>
          <a:prstGeom prst="rect">
            <a:avLst/>
          </a:prstGeom>
        </p:spPr>
        <p:txBody>
          <a:bodyPr wrap="square" lIns="91425" tIns="91425" rIns="91425" bIns="91425" anchor="b" anchorCtr="0">
            <a:noAutofit/>
          </a:bodyPr>
          <a:lstStyle/>
          <a:p>
            <a:pPr algn="r"/>
            <a:r>
              <a:rPr lang="en" sz="6000" b="1" dirty="0"/>
              <a:t>GPIO</a:t>
            </a:r>
          </a:p>
        </p:txBody>
      </p:sp>
      <p:sp>
        <p:nvSpPr>
          <p:cNvPr id="105" name="Shape 105"/>
          <p:cNvSpPr txBox="1">
            <a:spLocks noGrp="1"/>
          </p:cNvSpPr>
          <p:nvPr>
            <p:ph type="subTitle" idx="4294967295"/>
          </p:nvPr>
        </p:nvSpPr>
        <p:spPr>
          <a:xfrm>
            <a:off x="2079625" y="3422323"/>
            <a:ext cx="4016375" cy="1047750"/>
          </a:xfrm>
          <a:prstGeom prst="rect">
            <a:avLst/>
          </a:prstGeom>
        </p:spPr>
        <p:txBody>
          <a:bodyPr wrap="square" lIns="91425" tIns="91425" rIns="91425" bIns="91425" anchor="t" anchorCtr="0">
            <a:noAutofit/>
          </a:bodyPr>
          <a:lstStyle/>
          <a:p>
            <a:pPr algn="r">
              <a:spcBef>
                <a:spcPts val="0"/>
              </a:spcBef>
              <a:buNone/>
            </a:pPr>
            <a:r>
              <a:rPr lang="en" dirty="0"/>
              <a:t>General Purpose Input/Output</a:t>
            </a:r>
          </a:p>
          <a:p>
            <a:pPr algn="r">
              <a:spcBef>
                <a:spcPts val="0"/>
              </a:spcBef>
              <a:buNone/>
            </a:pPr>
            <a:endParaRPr lang="en" dirty="0"/>
          </a:p>
          <a:p>
            <a:pPr algn="r">
              <a:spcBef>
                <a:spcPts val="0"/>
              </a:spcBef>
              <a:buNone/>
            </a:pPr>
            <a:r>
              <a:rPr lang="en" dirty="0"/>
              <a:t>Or how our projects “talk” to the Pi</a:t>
            </a:r>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grpSp>
        <p:nvGrpSpPr>
          <p:cNvPr id="110" name="Shape 110"/>
          <p:cNvGrpSpPr/>
          <p:nvPr/>
        </p:nvGrpSpPr>
        <p:grpSpPr>
          <a:xfrm>
            <a:off x="7041338" y="1899910"/>
            <a:ext cx="1156666" cy="1088243"/>
            <a:chOff x="5972700" y="2330200"/>
            <a:chExt cx="411625" cy="387275"/>
          </a:xfrm>
        </p:grpSpPr>
        <p:sp>
          <p:nvSpPr>
            <p:cNvPr id="111" name="Shape 11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sp>
          <p:nvSpPr>
            <p:cNvPr id="112" name="Shape 11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grpSp>
    </p:spTree>
    <p:extLst>
      <p:ext uri="{BB962C8B-B14F-4D97-AF65-F5344CB8AC3E}">
        <p14:creationId xmlns:p14="http://schemas.microsoft.com/office/powerpoint/2010/main" val="2534361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GPIO</a:t>
            </a:r>
          </a:p>
        </p:txBody>
      </p:sp>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Raspberry Pi Pins</a:t>
            </a:r>
          </a:p>
          <a:p>
            <a:pPr>
              <a:buNone/>
            </a:pPr>
            <a:endParaRPr lang="en" dirty="0"/>
          </a:p>
          <a:p>
            <a:pPr>
              <a:buNone/>
            </a:pPr>
            <a:r>
              <a:rPr lang="en" dirty="0"/>
              <a:t>40 hardware pins</a:t>
            </a:r>
          </a:p>
          <a:p>
            <a:pPr marL="457200" indent="-457200"/>
            <a:r>
              <a:rPr lang="en" dirty="0"/>
              <a:t>2  +3.3V</a:t>
            </a:r>
          </a:p>
          <a:p>
            <a:pPr marL="457200" indent="-457200"/>
            <a:r>
              <a:rPr lang="en" dirty="0"/>
              <a:t>2  +5V</a:t>
            </a:r>
          </a:p>
          <a:p>
            <a:pPr marL="457200" indent="-457200"/>
            <a:r>
              <a:rPr lang="en" dirty="0"/>
              <a:t>8  Ground</a:t>
            </a:r>
          </a:p>
          <a:p>
            <a:pPr marL="457200" indent="-457200"/>
            <a:r>
              <a:rPr lang="en" dirty="0"/>
              <a:t>20 GPIO</a:t>
            </a:r>
          </a:p>
          <a:p>
            <a:pPr marL="457200" indent="-457200"/>
            <a:r>
              <a:rPr lang="en" dirty="0"/>
              <a:t>2  Miscellaneous</a:t>
            </a:r>
          </a:p>
          <a:p>
            <a:pPr marL="457200" indent="-457200"/>
            <a:endParaRPr lang="en" dirty="0"/>
          </a:p>
          <a:p>
            <a:pPr>
              <a:buNone/>
            </a:pPr>
            <a:r>
              <a:rPr lang="en" dirty="0"/>
              <a:t>Unfortunately, not labelled ON the Pi</a:t>
            </a:r>
          </a:p>
        </p:txBody>
      </p:sp>
      <p:pic>
        <p:nvPicPr>
          <p:cNvPr id="6" name="Content Placeholder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45879" y="1347726"/>
            <a:ext cx="2896078" cy="4855288"/>
          </a:xfrm>
          <a:prstGeom prst="rect">
            <a:avLst/>
          </a:prstGeom>
          <a:noFill/>
          <a:ln>
            <a:noFill/>
          </a:ln>
        </p:spPr>
      </p:pic>
    </p:spTree>
    <p:extLst>
      <p:ext uri="{BB962C8B-B14F-4D97-AF65-F5344CB8AC3E}">
        <p14:creationId xmlns:p14="http://schemas.microsoft.com/office/powerpoint/2010/main" val="2339618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GPIO</a:t>
            </a:r>
          </a:p>
        </p:txBody>
      </p:sp>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Raspberry Pi Pins</a:t>
            </a:r>
          </a:p>
          <a:p>
            <a:pPr>
              <a:buNone/>
            </a:pPr>
            <a:endParaRPr lang="en" dirty="0"/>
          </a:p>
          <a:p>
            <a:pPr>
              <a:buNone/>
            </a:pPr>
            <a:r>
              <a:rPr lang="en" dirty="0"/>
              <a:t>Of course, they’re not in any distinguishable order</a:t>
            </a:r>
          </a:p>
          <a:p>
            <a:pPr>
              <a:buNone/>
            </a:pPr>
            <a:endParaRPr lang="en" dirty="0"/>
          </a:p>
          <a:p>
            <a:pPr>
              <a:buNone/>
            </a:pPr>
            <a:r>
              <a:rPr lang="en" dirty="0"/>
              <a:t>(Pin diagram available at talk website)</a:t>
            </a:r>
          </a:p>
        </p:txBody>
      </p:sp>
      <p:pic>
        <p:nvPicPr>
          <p:cNvPr id="7" name="Content Placeholder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57531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3.</a:t>
            </a:r>
          </a:p>
          <a:p>
            <a:r>
              <a:rPr lang="en-US" dirty="0"/>
              <a:t>Intro to Programming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a:t>The part you’re </a:t>
            </a:r>
            <a:r>
              <a:rPr lang="en" i="1" dirty="0"/>
              <a:t>really</a:t>
            </a:r>
            <a:r>
              <a:rPr lang="en" dirty="0"/>
              <a:t> here for</a:t>
            </a:r>
          </a:p>
        </p:txBody>
      </p:sp>
    </p:spTree>
    <p:extLst>
      <p:ext uri="{BB962C8B-B14F-4D97-AF65-F5344CB8AC3E}">
        <p14:creationId xmlns:p14="http://schemas.microsoft.com/office/powerpoint/2010/main" val="1173500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On the Raspberry Pi, Python is built-in with GPIO libraries installed</a:t>
            </a:r>
          </a:p>
          <a:p>
            <a:pPr>
              <a:buNone/>
            </a:pPr>
            <a:endParaRPr lang="en" dirty="0"/>
          </a:p>
          <a:p>
            <a:pPr>
              <a:buNone/>
            </a:pPr>
            <a:r>
              <a:rPr lang="en" dirty="0"/>
              <a:t>Other languages available too</a:t>
            </a:r>
          </a:p>
        </p:txBody>
      </p:sp>
    </p:spTree>
    <p:extLst>
      <p:ext uri="{BB962C8B-B14F-4D97-AF65-F5344CB8AC3E}">
        <p14:creationId xmlns:p14="http://schemas.microsoft.com/office/powerpoint/2010/main" val="266720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p:spPr>
        <p:txBody>
          <a:bodyPr wrap="square" lIns="91425" tIns="91425" rIns="91425" bIns="91425" anchor="b" anchorCtr="0">
            <a:noAutofit/>
          </a:bodyPr>
          <a:lstStyle/>
          <a:p>
            <a:r>
              <a:rPr lang="en" dirty="0"/>
              <a:t>A Few Questions To Start…</a:t>
            </a:r>
          </a:p>
        </p:txBody>
      </p:sp>
      <p:sp>
        <p:nvSpPr>
          <p:cNvPr id="98" name="Shape 98"/>
          <p:cNvSpPr txBox="1">
            <a:spLocks noGrp="1"/>
          </p:cNvSpPr>
          <p:nvPr>
            <p:ph type="body" idx="1"/>
          </p:nvPr>
        </p:nvSpPr>
        <p:spPr>
          <a:prstGeom prst="rect">
            <a:avLst/>
          </a:prstGeom>
        </p:spPr>
        <p:txBody>
          <a:bodyPr wrap="square" lIns="91425" tIns="91425" rIns="91425" bIns="91425" anchor="t" anchorCtr="0">
            <a:noAutofit/>
          </a:bodyPr>
          <a:lstStyle/>
          <a:p>
            <a:r>
              <a:rPr lang="en-US" sz="3200" dirty="0"/>
              <a:t>Who has heard of the Raspberry Pi?</a:t>
            </a:r>
          </a:p>
          <a:p>
            <a:r>
              <a:rPr lang="en-US" sz="3200" dirty="0"/>
              <a:t>Who owns at least one?</a:t>
            </a:r>
          </a:p>
          <a:p>
            <a:r>
              <a:rPr lang="en-US" sz="3200" dirty="0"/>
              <a:t>Is it sitting in a closet/junk drawer?</a:t>
            </a:r>
            <a:br>
              <a:rPr lang="en-US" sz="3200" dirty="0"/>
            </a:br>
            <a:endParaRPr lang="en-US" sz="3200" dirty="0"/>
          </a:p>
          <a:p>
            <a:r>
              <a:rPr lang="en-US" sz="3200" dirty="0"/>
              <a:t>Are you daunted at the idea of tinkering with hardware or electronics?</a:t>
            </a:r>
          </a:p>
          <a:p>
            <a:endParaRPr lang="en-US" sz="3200" dirty="0"/>
          </a:p>
          <a:p>
            <a:pPr>
              <a:buNone/>
            </a:pPr>
            <a:r>
              <a:rPr lang="en-US" sz="3200" dirty="0"/>
              <a:t>This talk is probably for you!</a:t>
            </a:r>
          </a:p>
        </p:txBody>
      </p:sp>
    </p:spTree>
    <p:extLst>
      <p:ext uri="{BB962C8B-B14F-4D97-AF65-F5344CB8AC3E}">
        <p14:creationId xmlns:p14="http://schemas.microsoft.com/office/powerpoint/2010/main" val="291874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p>
        </p:txBody>
      </p:sp>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Pin Mode</a:t>
            </a:r>
          </a:p>
          <a:p>
            <a:pPr>
              <a:buNone/>
            </a:pPr>
            <a:endParaRPr lang="en" dirty="0"/>
          </a:p>
          <a:p>
            <a:pPr>
              <a:buNone/>
            </a:pPr>
            <a:r>
              <a:rPr lang="en" dirty="0"/>
              <a:t>First, pick your mode</a:t>
            </a:r>
          </a:p>
          <a:p>
            <a:pPr>
              <a:buNone/>
            </a:pPr>
            <a:endParaRPr lang="en" b="1" dirty="0"/>
          </a:p>
          <a:p>
            <a:pPr>
              <a:buNone/>
            </a:pPr>
            <a:r>
              <a:rPr lang="en" dirty="0"/>
              <a:t>Board – physical pin #</a:t>
            </a:r>
          </a:p>
          <a:p>
            <a:pPr>
              <a:buNone/>
            </a:pPr>
            <a:r>
              <a:rPr lang="en" dirty="0"/>
              <a:t>BCM – GPIO pin #</a:t>
            </a:r>
          </a:p>
        </p:txBody>
      </p:sp>
      <p:pic>
        <p:nvPicPr>
          <p:cNvPr id="7" name="Content Placeholder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33255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p>
        </p:txBody>
      </p:sp>
      <p:sp>
        <p:nvSpPr>
          <p:cNvPr id="98" name="Shape 98"/>
          <p:cNvSpPr txBox="1">
            <a:spLocks noGrp="1"/>
          </p:cNvSpPr>
          <p:nvPr>
            <p:ph type="body" idx="1"/>
          </p:nvPr>
        </p:nvSpPr>
        <p:spPr>
          <a:xfrm>
            <a:off x="2310150" y="1682267"/>
            <a:ext cx="7571700" cy="4764900"/>
          </a:xfrm>
          <a:prstGeom prst="rect">
            <a:avLst/>
          </a:prstGeom>
          <a:noFill/>
        </p:spPr>
        <p:txBody>
          <a:bodyPr wrap="square" lIns="91425" tIns="91425" rIns="91425" bIns="91425" anchor="t" anchorCtr="0">
            <a:noAutofit/>
          </a:bodyPr>
          <a:lstStyle/>
          <a:p>
            <a:pPr>
              <a:buNone/>
            </a:pPr>
            <a:r>
              <a:rPr lang="en" dirty="0"/>
              <a:t>Next, import the GPIO library:</a:t>
            </a:r>
          </a:p>
          <a:p>
            <a:pPr>
              <a:buNone/>
            </a:pPr>
            <a:endParaRPr lang="en" dirty="0"/>
          </a:p>
          <a:p>
            <a:pPr>
              <a:buNone/>
            </a:pPr>
            <a:r>
              <a:rPr lang="en" dirty="0"/>
              <a:t>	</a:t>
            </a:r>
            <a:r>
              <a:rPr lang="en" dirty="0">
                <a:latin typeface="Consolas" panose="020B0609020204030204" pitchFamily="49" charset="0"/>
              </a:rPr>
              <a:t>import R</a:t>
            </a:r>
            <a:r>
              <a:rPr lang="en-US" dirty="0">
                <a:latin typeface="Consolas" panose="020B0609020204030204" pitchFamily="49" charset="0"/>
              </a:rPr>
              <a:t>p</a:t>
            </a:r>
            <a:r>
              <a:rPr lang="en" dirty="0">
                <a:latin typeface="Consolas" panose="020B0609020204030204" pitchFamily="49" charset="0"/>
              </a:rPr>
              <a:t>i.GPIO as GPIO</a:t>
            </a:r>
          </a:p>
          <a:p>
            <a:pPr>
              <a:buNone/>
            </a:pPr>
            <a:endParaRPr lang="en" dirty="0"/>
          </a:p>
          <a:p>
            <a:pPr>
              <a:buNone/>
            </a:pPr>
            <a:r>
              <a:rPr lang="en" dirty="0"/>
              <a:t>Then, set the mode (pick one):</a:t>
            </a:r>
          </a:p>
          <a:p>
            <a:pPr>
              <a:buNone/>
            </a:pPr>
            <a:endParaRPr lang="en" dirty="0"/>
          </a:p>
          <a:p>
            <a:pPr>
              <a:buNone/>
            </a:pPr>
            <a:r>
              <a:rPr lang="en" dirty="0"/>
              <a:t>	</a:t>
            </a:r>
            <a:r>
              <a:rPr lang="en" dirty="0">
                <a:latin typeface="Consolas" panose="020B0609020204030204" pitchFamily="49" charset="0"/>
              </a:rPr>
              <a:t>GPIO.setmode(GPIO.BOARD)</a:t>
            </a:r>
          </a:p>
          <a:p>
            <a:pPr>
              <a:buNone/>
            </a:pPr>
            <a:r>
              <a:rPr lang="en" dirty="0">
                <a:latin typeface="Consolas" panose="020B0609020204030204" pitchFamily="49" charset="0"/>
              </a:rPr>
              <a:t>	GPIO.setmode(GPIO.BCM)</a:t>
            </a:r>
          </a:p>
        </p:txBody>
      </p:sp>
    </p:spTree>
    <p:extLst>
      <p:ext uri="{BB962C8B-B14F-4D97-AF65-F5344CB8AC3E}">
        <p14:creationId xmlns:p14="http://schemas.microsoft.com/office/powerpoint/2010/main" val="3646856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US" dirty="0"/>
              <a:t>Pins used should be set to be input or output:</a:t>
            </a:r>
          </a:p>
          <a:p>
            <a:pPr>
              <a:buNone/>
            </a:pPr>
            <a:endParaRPr lang="en-US" dirty="0">
              <a:latin typeface="Consolas" panose="020B0609020204030204" pitchFamily="49" charset="0"/>
            </a:endParaRPr>
          </a:p>
          <a:p>
            <a:pPr>
              <a:buNone/>
            </a:pPr>
            <a:r>
              <a:rPr lang="en-US" dirty="0">
                <a:latin typeface="Consolas" panose="020B0609020204030204" pitchFamily="49" charset="0"/>
              </a:rPr>
              <a:t>	</a:t>
            </a:r>
            <a:r>
              <a:rPr lang="en-US" dirty="0" err="1">
                <a:latin typeface="Consolas" panose="020B0609020204030204" pitchFamily="49" charset="0"/>
              </a:rPr>
              <a:t>GPIO.setup</a:t>
            </a:r>
            <a:r>
              <a:rPr lang="en-US" dirty="0">
                <a:latin typeface="Consolas" panose="020B0609020204030204" pitchFamily="49" charset="0"/>
              </a:rPr>
              <a:t>(3, GPIO.OUT)</a:t>
            </a:r>
          </a:p>
          <a:p>
            <a:pPr>
              <a:buNone/>
            </a:pPr>
            <a:r>
              <a:rPr lang="en-US" dirty="0">
                <a:latin typeface="Consolas" panose="020B0609020204030204" pitchFamily="49" charset="0"/>
              </a:rPr>
              <a:t>	</a:t>
            </a:r>
            <a:r>
              <a:rPr lang="en-US" dirty="0" err="1">
                <a:latin typeface="Consolas" panose="020B0609020204030204" pitchFamily="49" charset="0"/>
              </a:rPr>
              <a:t>GPIO.setup</a:t>
            </a:r>
            <a:r>
              <a:rPr lang="en-US" dirty="0">
                <a:latin typeface="Consolas" panose="020B0609020204030204" pitchFamily="49" charset="0"/>
              </a:rPr>
              <a:t>(4, GPIO.IN)</a:t>
            </a:r>
          </a:p>
          <a:p>
            <a:pPr>
              <a:buNone/>
            </a:pPr>
            <a:endParaRPr lang="en-US" dirty="0">
              <a:latin typeface="Consolas" panose="020B0609020204030204" pitchFamily="49" charset="0"/>
            </a:endParaRPr>
          </a:p>
          <a:p>
            <a:pPr>
              <a:buNone/>
            </a:pPr>
            <a:r>
              <a:rPr lang="en-US" dirty="0"/>
              <a:t>You can change these later, not but setting them at all causes problems</a:t>
            </a:r>
            <a:endParaRPr lang="en" dirty="0"/>
          </a:p>
        </p:txBody>
      </p:sp>
    </p:spTree>
    <p:extLst>
      <p:ext uri="{BB962C8B-B14F-4D97-AF65-F5344CB8AC3E}">
        <p14:creationId xmlns:p14="http://schemas.microsoft.com/office/powerpoint/2010/main" val="349591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Output Commands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To write out to the output pins:</a:t>
            </a:r>
          </a:p>
          <a:p>
            <a:pPr>
              <a:buNone/>
            </a:pPr>
            <a:r>
              <a:rPr lang="en" dirty="0"/>
              <a:t>(pin number, value)</a:t>
            </a:r>
          </a:p>
          <a:p>
            <a:pPr>
              <a:buNone/>
            </a:pPr>
            <a:endParaRPr lang="en" dirty="0"/>
          </a:p>
          <a:p>
            <a:pPr>
              <a:buNone/>
            </a:pPr>
            <a:r>
              <a:rPr lang="en" dirty="0">
                <a:latin typeface="Consolas" panose="020B0609020204030204" pitchFamily="49" charset="0"/>
              </a:rPr>
              <a:t>	GPIO.output(3, True)</a:t>
            </a:r>
          </a:p>
          <a:p>
            <a:pPr>
              <a:buNone/>
            </a:pPr>
            <a:r>
              <a:rPr lang="en" dirty="0">
                <a:latin typeface="Consolas" panose="020B0609020204030204" pitchFamily="49" charset="0"/>
              </a:rPr>
              <a:t>	GPIO.output(10, False)</a:t>
            </a:r>
          </a:p>
          <a:p>
            <a:pPr>
              <a:buNone/>
            </a:pPr>
            <a:r>
              <a:rPr lang="en" dirty="0">
                <a:latin typeface="Consolas" panose="020B0609020204030204" pitchFamily="49" charset="0"/>
              </a:rPr>
              <a:t>	GPIO.output(6, GPIO.HIGH)</a:t>
            </a:r>
          </a:p>
          <a:p>
            <a:pPr>
              <a:buNone/>
            </a:pPr>
            <a:r>
              <a:rPr lang="en" dirty="0">
                <a:latin typeface="Consolas" panose="020B0609020204030204" pitchFamily="49" charset="0"/>
              </a:rPr>
              <a:t>	GPIO.output(22, GPIO.LOW)</a:t>
            </a:r>
          </a:p>
          <a:p>
            <a:pPr>
              <a:buNone/>
            </a:pPr>
            <a:endParaRPr lang="en" dirty="0"/>
          </a:p>
          <a:p>
            <a:pPr>
              <a:buNone/>
            </a:pPr>
            <a:r>
              <a:rPr lang="en" dirty="0"/>
              <a:t>True and HIGH are “on” (3.3 V)</a:t>
            </a:r>
          </a:p>
          <a:p>
            <a:pPr>
              <a:buNone/>
            </a:pPr>
            <a:r>
              <a:rPr lang="en" dirty="0"/>
              <a:t>False and LOW are “off” (0 V)</a:t>
            </a:r>
          </a:p>
        </p:txBody>
      </p:sp>
    </p:spTree>
    <p:extLst>
      <p:ext uri="{BB962C8B-B14F-4D97-AF65-F5344CB8AC3E}">
        <p14:creationId xmlns:p14="http://schemas.microsoft.com/office/powerpoint/2010/main" val="10901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Input Commands</a:t>
            </a:r>
          </a:p>
        </p:txBody>
      </p:sp>
      <p:sp>
        <p:nvSpPr>
          <p:cNvPr id="98" name="Shape 98"/>
          <p:cNvSpPr txBox="1">
            <a:spLocks noGrp="1"/>
          </p:cNvSpPr>
          <p:nvPr>
            <p:ph type="body" idx="1"/>
          </p:nvPr>
        </p:nvSpPr>
        <p:spPr>
          <a:xfrm>
            <a:off x="2310150" y="1682267"/>
            <a:ext cx="7771898" cy="4764900"/>
          </a:xfrm>
          <a:prstGeom prst="rect">
            <a:avLst/>
          </a:prstGeom>
        </p:spPr>
        <p:txBody>
          <a:bodyPr wrap="square" lIns="91425" tIns="91425" rIns="91425" bIns="91425" anchor="t" anchorCtr="0">
            <a:noAutofit/>
          </a:bodyPr>
          <a:lstStyle/>
          <a:p>
            <a:pPr>
              <a:buNone/>
            </a:pPr>
            <a:r>
              <a:rPr lang="en" dirty="0"/>
              <a:t>To read from the input pins:</a:t>
            </a:r>
          </a:p>
          <a:p>
            <a:pPr>
              <a:buNone/>
            </a:pPr>
            <a:r>
              <a:rPr lang="en" dirty="0"/>
              <a:t>(pin number)</a:t>
            </a:r>
          </a:p>
          <a:p>
            <a:pPr>
              <a:buNone/>
            </a:pPr>
            <a:endParaRPr lang="en" dirty="0"/>
          </a:p>
          <a:p>
            <a:pPr>
              <a:buNone/>
            </a:pPr>
            <a:r>
              <a:rPr lang="en" dirty="0">
                <a:latin typeface="Consolas" panose="020B0609020204030204" pitchFamily="49" charset="0"/>
              </a:rPr>
              <a:t>	x = GPIO.input(4)</a:t>
            </a:r>
          </a:p>
          <a:p>
            <a:pPr>
              <a:buNone/>
            </a:pPr>
            <a:r>
              <a:rPr lang="en" dirty="0">
                <a:latin typeface="Consolas" panose="020B0609020204030204" pitchFamily="49" charset="0"/>
              </a:rPr>
              <a:t>	sensor.setValue(GPIO.input(15))</a:t>
            </a:r>
          </a:p>
          <a:p>
            <a:pPr>
              <a:buNone/>
            </a:pPr>
            <a:r>
              <a:rPr lang="en" dirty="0"/>
              <a:t>	</a:t>
            </a:r>
          </a:p>
          <a:p>
            <a:pPr>
              <a:buNone/>
            </a:pPr>
            <a:r>
              <a:rPr lang="en" dirty="0"/>
              <a:t>Values will be True/False or 1/0</a:t>
            </a:r>
          </a:p>
          <a:p>
            <a:pPr>
              <a:buNone/>
            </a:pPr>
            <a:endParaRPr lang="en" dirty="0"/>
          </a:p>
          <a:p>
            <a:pPr>
              <a:buNone/>
            </a:pPr>
            <a:r>
              <a:rPr lang="en" dirty="0"/>
              <a:t>(Note: Arudinos have analog value inputs. Raspberry Pis to not.)</a:t>
            </a:r>
          </a:p>
        </p:txBody>
      </p:sp>
    </p:spTree>
    <p:extLst>
      <p:ext uri="{BB962C8B-B14F-4D97-AF65-F5344CB8AC3E}">
        <p14:creationId xmlns:p14="http://schemas.microsoft.com/office/powerpoint/2010/main" val="4102544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Cleanup Commands</a:t>
            </a:r>
          </a:p>
        </p:txBody>
      </p:sp>
      <p:sp>
        <p:nvSpPr>
          <p:cNvPr id="98" name="Shape 98"/>
          <p:cNvSpPr txBox="1">
            <a:spLocks noGrp="1"/>
          </p:cNvSpPr>
          <p:nvPr>
            <p:ph type="body" idx="1"/>
          </p:nvPr>
        </p:nvSpPr>
        <p:spPr>
          <a:xfrm>
            <a:off x="2310150" y="1690150"/>
            <a:ext cx="7771898" cy="4764900"/>
          </a:xfrm>
          <a:prstGeom prst="rect">
            <a:avLst/>
          </a:prstGeom>
        </p:spPr>
        <p:txBody>
          <a:bodyPr wrap="square" lIns="91425" tIns="91425" rIns="91425" bIns="91425" anchor="t" anchorCtr="0">
            <a:noAutofit/>
          </a:bodyPr>
          <a:lstStyle/>
          <a:p>
            <a:pPr>
              <a:buNone/>
            </a:pPr>
            <a:r>
              <a:rPr lang="en" dirty="0"/>
              <a:t>Finally, when your program ends, you should “clean up” the pins:</a:t>
            </a:r>
          </a:p>
          <a:p>
            <a:pPr>
              <a:buNone/>
            </a:pPr>
            <a:endParaRPr lang="en" dirty="0"/>
          </a:p>
          <a:p>
            <a:pPr>
              <a:buNone/>
            </a:pPr>
            <a:r>
              <a:rPr lang="en" dirty="0">
                <a:latin typeface="Consolas" panose="020B0609020204030204" pitchFamily="49" charset="0"/>
              </a:rPr>
              <a:t>	GPIO.cleanup()</a:t>
            </a:r>
          </a:p>
          <a:p>
            <a:pPr>
              <a:buNone/>
            </a:pPr>
            <a:r>
              <a:rPr lang="en" dirty="0"/>
              <a:t>	</a:t>
            </a:r>
          </a:p>
          <a:p>
            <a:pPr>
              <a:buNone/>
            </a:pPr>
            <a:r>
              <a:rPr lang="en" dirty="0"/>
              <a:t>This stops reading inputs and stops sending outputs.</a:t>
            </a:r>
          </a:p>
        </p:txBody>
      </p:sp>
    </p:spTree>
    <p:extLst>
      <p:ext uri="{BB962C8B-B14F-4D97-AF65-F5344CB8AC3E}">
        <p14:creationId xmlns:p14="http://schemas.microsoft.com/office/powerpoint/2010/main" val="740768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indent="-228600">
              <a:buNone/>
            </a:pPr>
            <a:r>
              <a:rPr lang="en-US" dirty="0"/>
              <a:t>Setup recap:</a:t>
            </a:r>
          </a:p>
          <a:p>
            <a:pPr marL="228600" indent="-228600"/>
            <a:r>
              <a:rPr lang="en-US" dirty="0"/>
              <a:t>Import </a:t>
            </a:r>
            <a:r>
              <a:rPr lang="en-US" dirty="0" err="1">
                <a:latin typeface="Consolas" panose="020B0609020204030204" pitchFamily="49" charset="0"/>
              </a:rPr>
              <a:t>Rpi.GPIO</a:t>
            </a:r>
            <a:r>
              <a:rPr lang="en-US" dirty="0"/>
              <a:t> library</a:t>
            </a:r>
          </a:p>
          <a:p>
            <a:pPr marL="228600" indent="-228600"/>
            <a:r>
              <a:rPr lang="en-US" dirty="0"/>
              <a:t>Set pin mode (</a:t>
            </a:r>
            <a:r>
              <a:rPr lang="en-US" dirty="0">
                <a:latin typeface="Consolas" panose="020B0609020204030204" pitchFamily="49" charset="0"/>
              </a:rPr>
              <a:t>GPIO.BOARD</a:t>
            </a:r>
            <a:r>
              <a:rPr lang="en-US" dirty="0"/>
              <a:t> or </a:t>
            </a:r>
            <a:r>
              <a:rPr lang="en-US" dirty="0">
                <a:latin typeface="Consolas" panose="020B0609020204030204" pitchFamily="49" charset="0"/>
              </a:rPr>
              <a:t>GPIO.BCM</a:t>
            </a:r>
            <a:r>
              <a:rPr lang="en-US" dirty="0"/>
              <a:t>)</a:t>
            </a:r>
          </a:p>
          <a:p>
            <a:pPr marL="228600" indent="-228600"/>
            <a:r>
              <a:rPr lang="en-US" dirty="0"/>
              <a:t>Set up input/output pins</a:t>
            </a:r>
          </a:p>
          <a:p>
            <a:pPr marL="228600" indent="-228600"/>
            <a:endParaRPr lang="en" dirty="0"/>
          </a:p>
          <a:p>
            <a:pPr>
              <a:buNone/>
            </a:pPr>
            <a:r>
              <a:rPr lang="en" dirty="0"/>
              <a:t>Runtime recap:</a:t>
            </a:r>
          </a:p>
          <a:p>
            <a:pPr marL="457200" indent="-457200"/>
            <a:r>
              <a:rPr lang="en" dirty="0"/>
              <a:t>Output a value to a pin number</a:t>
            </a:r>
          </a:p>
          <a:p>
            <a:pPr marL="457200" indent="-457200"/>
            <a:r>
              <a:rPr lang="en" dirty="0"/>
              <a:t>Save input value from a pin to a variable</a:t>
            </a:r>
          </a:p>
          <a:p>
            <a:pPr marL="457200" indent="-457200"/>
            <a:endParaRPr lang="en" dirty="0"/>
          </a:p>
        </p:txBody>
      </p:sp>
    </p:spTree>
    <p:extLst>
      <p:ext uri="{BB962C8B-B14F-4D97-AF65-F5344CB8AC3E}">
        <p14:creationId xmlns:p14="http://schemas.microsoft.com/office/powerpoint/2010/main" val="1318378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5832600" cy="1546500"/>
          </a:xfrm>
          <a:prstGeom prst="rect">
            <a:avLst/>
          </a:prstGeom>
        </p:spPr>
        <p:txBody>
          <a:bodyPr wrap="square" lIns="91425" tIns="91425" rIns="91425" bIns="91425" anchor="b" anchorCtr="0">
            <a:noAutofit/>
          </a:bodyPr>
          <a:lstStyle/>
          <a:p>
            <a:r>
              <a:rPr lang="en" sz="6000" dirty="0">
                <a:solidFill>
                  <a:srgbClr val="CFD8DC"/>
                </a:solidFill>
              </a:rPr>
              <a:t>4.</a:t>
            </a:r>
          </a:p>
          <a:p>
            <a:r>
              <a:rPr lang="en" dirty="0"/>
              <a:t>Project 1 - LEDs</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The “Hello World” of electronics</a:t>
            </a:r>
          </a:p>
        </p:txBody>
      </p:sp>
    </p:spTree>
    <p:extLst>
      <p:ext uri="{BB962C8B-B14F-4D97-AF65-F5344CB8AC3E}">
        <p14:creationId xmlns:p14="http://schemas.microsoft.com/office/powerpoint/2010/main" val="334750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457200" indent="-457200"/>
            <a:r>
              <a:rPr lang="en" dirty="0"/>
              <a:t>8 LEDs that blink back and forth</a:t>
            </a:r>
          </a:p>
          <a:p>
            <a:pPr marL="457200" indent="-457200"/>
            <a:r>
              <a:rPr lang="en" dirty="0"/>
              <a:t>Battlestar Galactica cylon</a:t>
            </a:r>
          </a:p>
          <a:p>
            <a:pPr marL="457200" indent="-457200"/>
            <a:r>
              <a:rPr lang="en" dirty="0"/>
              <a:t>Knight Rider KITT car</a:t>
            </a:r>
          </a:p>
        </p:txBody>
      </p:sp>
      <p:pic>
        <p:nvPicPr>
          <p:cNvPr id="4" name="cyl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70025" y="4981903"/>
            <a:ext cx="2102069" cy="1576552"/>
          </a:xfrm>
          <a:prstGeom prst="rect">
            <a:avLst/>
          </a:prstGeom>
        </p:spPr>
      </p:pic>
      <p:pic>
        <p:nvPicPr>
          <p:cNvPr id="5" name="knight_rider_kit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34959" y="4981904"/>
            <a:ext cx="2102069" cy="1576552"/>
          </a:xfrm>
          <a:prstGeom prst="rect">
            <a:avLst/>
          </a:prstGeom>
        </p:spPr>
      </p:pic>
    </p:spTree>
    <p:extLst>
      <p:ext uri="{BB962C8B-B14F-4D97-AF65-F5344CB8AC3E}">
        <p14:creationId xmlns:p14="http://schemas.microsoft.com/office/powerpoint/2010/main" val="29402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 fill="hold"/>
                                        <p:tgtEl>
                                          <p:spTgt spid="4"/>
                                        </p:tgtEl>
                                      </p:cBhvr>
                                    </p:cmd>
                                  </p:childTnLst>
                                </p:cTn>
                              </p:par>
                            </p:childTnLst>
                          </p:cTn>
                        </p:par>
                        <p:par>
                          <p:cTn id="7" fill="hold">
                            <p:stCondLst>
                              <p:cond delay="1334"/>
                            </p:stCondLst>
                            <p:childTnLst>
                              <p:par>
                                <p:cTn id="8" presetID="1" presetClass="mediacall" presetSubtype="0" fill="hold" nodeType="afterEffect">
                                  <p:stCondLst>
                                    <p:cond delay="0"/>
                                  </p:stCondLst>
                                  <p:childTnLst>
                                    <p:cmd type="call" cmd="playFrom(0.0)">
                                      <p:cBhvr>
                                        <p:cTn id="9" dur="934"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8">
                                            <p:txEl>
                                              <p:pRg st="0" end="0"/>
                                            </p:txEl>
                                          </p:spTgt>
                                        </p:tgtEl>
                                        <p:attrNameLst>
                                          <p:attrName>style.visibility</p:attrName>
                                        </p:attrNameLst>
                                      </p:cBhvr>
                                      <p:to>
                                        <p:strVal val="visible"/>
                                      </p:to>
                                    </p:set>
                                    <p:animEffect transition="in" filter="fade">
                                      <p:cBhvr>
                                        <p:cTn id="14" dur="500"/>
                                        <p:tgtEl>
                                          <p:spTgt spid="9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8">
                                            <p:txEl>
                                              <p:pRg st="1" end="1"/>
                                            </p:txEl>
                                          </p:spTgt>
                                        </p:tgtEl>
                                        <p:attrNameLst>
                                          <p:attrName>style.visibility</p:attrName>
                                        </p:attrNameLst>
                                      </p:cBhvr>
                                      <p:to>
                                        <p:strVal val="visible"/>
                                      </p:to>
                                    </p:set>
                                    <p:animEffect transition="in" filter="fade">
                                      <p:cBhvr>
                                        <p:cTn id="19" dur="500"/>
                                        <p:tgtEl>
                                          <p:spTgt spid="9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8">
                                            <p:txEl>
                                              <p:pRg st="2" end="2"/>
                                            </p:txEl>
                                          </p:spTgt>
                                        </p:tgtEl>
                                        <p:attrNameLst>
                                          <p:attrName>style.visibility</p:attrName>
                                        </p:attrNameLst>
                                      </p:cBhvr>
                                      <p:to>
                                        <p:strVal val="visible"/>
                                      </p:to>
                                    </p:set>
                                    <p:animEffect transition="in" filter="fade">
                                      <p:cBhvr>
                                        <p:cTn id="24" dur="500"/>
                                        <p:tgtEl>
                                          <p:spTgt spid="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4"/>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4"/>
                                        </p:tgtEl>
                                      </p:cBhvr>
                                    </p:cmd>
                                  </p:childTnLst>
                                </p:cTn>
                              </p:par>
                            </p:childTnLst>
                          </p:cTn>
                        </p:par>
                      </p:childTnLst>
                    </p:cTn>
                  </p:par>
                </p:childTnLst>
              </p:cTn>
              <p:nextCondLst>
                <p:cond evt="onClick" delay="0">
                  <p:tgtEl>
                    <p:spTgt spid="4"/>
                  </p:tgtEl>
                </p:cond>
              </p:nextCondLst>
            </p:seq>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childTnLst>
              </p:cTn>
              <p:nextCondLst>
                <p:cond evt="onClick" delay="0">
                  <p:tgtEl>
                    <p:spTgt spid="5"/>
                  </p:tgtEl>
                </p:cond>
              </p:nextCondLst>
            </p:seq>
            <p:video>
              <p:cMediaNode vol="80000" mute="1">
                <p:cTn id="35" repeatCount="indefinite" fill="hold" display="0">
                  <p:stCondLst>
                    <p:cond delay="indefinite"/>
                  </p:stCondLst>
                </p:cTn>
                <p:tgtEl>
                  <p:spTgt spid="4"/>
                </p:tgtEl>
              </p:cMediaNode>
            </p:video>
            <p:video>
              <p:cMediaNode vol="80000" mute="1">
                <p:cTn id="36" repeatCount="indefinite"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4" name="Project 1-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82267"/>
            <a:ext cx="8128000" cy="4572000"/>
          </a:xfrm>
          <a:prstGeom prst="rect">
            <a:avLst/>
          </a:prstGeom>
          <a:noFill/>
          <a:ln>
            <a:noFill/>
          </a:ln>
        </p:spPr>
      </p:pic>
    </p:spTree>
    <p:extLst>
      <p:ext uri="{BB962C8B-B14F-4D97-AF65-F5344CB8AC3E}">
        <p14:creationId xmlns:p14="http://schemas.microsoft.com/office/powerpoint/2010/main" val="283939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p:spPr>
        <p:txBody>
          <a:bodyPr wrap="square" lIns="91425" tIns="91425" rIns="91425" bIns="91425" anchor="b" anchorCtr="0">
            <a:noAutofit/>
          </a:bodyPr>
          <a:lstStyle/>
          <a:p>
            <a:r>
              <a:rPr lang="en" dirty="0"/>
              <a:t>A Few Questions To Start…</a:t>
            </a:r>
          </a:p>
        </p:txBody>
      </p:sp>
      <p:sp>
        <p:nvSpPr>
          <p:cNvPr id="98" name="Shape 98"/>
          <p:cNvSpPr txBox="1">
            <a:spLocks noGrp="1"/>
          </p:cNvSpPr>
          <p:nvPr>
            <p:ph type="body" idx="1"/>
          </p:nvPr>
        </p:nvSpPr>
        <p:spPr>
          <a:prstGeom prst="rect">
            <a:avLst/>
          </a:prstGeom>
        </p:spPr>
        <p:txBody>
          <a:bodyPr wrap="square" lIns="91425" tIns="91425" rIns="91425" bIns="91425" anchor="t" anchorCtr="0">
            <a:noAutofit/>
          </a:bodyPr>
          <a:lstStyle/>
          <a:p>
            <a:pPr>
              <a:buNone/>
            </a:pPr>
            <a:r>
              <a:rPr lang="en-US" sz="3200" dirty="0"/>
              <a:t>If you:</a:t>
            </a:r>
          </a:p>
          <a:p>
            <a:pPr marL="457200" indent="-457200"/>
            <a:r>
              <a:rPr lang="en-US" sz="3200" dirty="0"/>
              <a:t>understand circuitry basics,</a:t>
            </a:r>
          </a:p>
          <a:p>
            <a:pPr marL="457200" indent="-457200"/>
            <a:r>
              <a:rPr lang="en-US" sz="3200" dirty="0"/>
              <a:t>are familiar with breadboards and wiring,</a:t>
            </a:r>
          </a:p>
          <a:p>
            <a:pPr marL="457200" indent="-457200"/>
            <a:r>
              <a:rPr lang="en-US" sz="3200" dirty="0"/>
              <a:t>and know how to program GPIO pins on the Pi</a:t>
            </a:r>
          </a:p>
          <a:p>
            <a:pPr marL="457200" indent="-457200"/>
            <a:endParaRPr lang="en-US" sz="3200" dirty="0"/>
          </a:p>
          <a:p>
            <a:pPr>
              <a:buNone/>
            </a:pPr>
            <a:r>
              <a:rPr lang="en-US" sz="3200" dirty="0"/>
              <a:t>This talk </a:t>
            </a:r>
            <a:r>
              <a:rPr lang="en-US" sz="3200" i="1" dirty="0"/>
              <a:t>may</a:t>
            </a:r>
            <a:r>
              <a:rPr lang="en-US" sz="3200" dirty="0"/>
              <a:t> not be for you.</a:t>
            </a:r>
          </a:p>
          <a:p>
            <a:pPr>
              <a:buNone/>
            </a:pPr>
            <a:endParaRPr lang="en-US" sz="3200" dirty="0"/>
          </a:p>
          <a:p>
            <a:pPr>
              <a:buNone/>
            </a:pPr>
            <a:r>
              <a:rPr lang="en-US" sz="3200" dirty="0"/>
              <a:t>(I won’t be offended if you leave)</a:t>
            </a:r>
          </a:p>
        </p:txBody>
      </p:sp>
    </p:spTree>
    <p:extLst>
      <p:ext uri="{BB962C8B-B14F-4D97-AF65-F5344CB8AC3E}">
        <p14:creationId xmlns:p14="http://schemas.microsoft.com/office/powerpoint/2010/main" val="2430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xEl>
                                              <p:pRg st="7" end="7"/>
                                            </p:txEl>
                                          </p:spTgt>
                                        </p:tgtEl>
                                        <p:attrNameLst>
                                          <p:attrName>style.visibility</p:attrName>
                                        </p:attrNameLst>
                                      </p:cBhvr>
                                      <p:to>
                                        <p:strVal val="visible"/>
                                      </p:to>
                                    </p:set>
                                    <p:animEffect transition="in" filter="fade">
                                      <p:cBhvr>
                                        <p:cTn id="32" dur="500"/>
                                        <p:tgtEl>
                                          <p:spTgt spid="9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Materials:</a:t>
            </a:r>
          </a:p>
          <a:p>
            <a:pPr marL="457200" indent="-457200"/>
            <a:r>
              <a:rPr lang="en" dirty="0"/>
              <a:t>Raspberry Pi and power supply</a:t>
            </a:r>
          </a:p>
          <a:p>
            <a:pPr marL="457200" indent="-457200"/>
            <a:r>
              <a:rPr lang="en" dirty="0"/>
              <a:t>1 breadboard</a:t>
            </a:r>
          </a:p>
          <a:p>
            <a:pPr marL="457200" indent="-457200"/>
            <a:r>
              <a:rPr lang="en" dirty="0"/>
              <a:t>8 LEDs</a:t>
            </a:r>
          </a:p>
          <a:p>
            <a:pPr marL="457200" indent="-457200"/>
            <a:r>
              <a:rPr lang="en" dirty="0"/>
              <a:t>8 resistors</a:t>
            </a:r>
          </a:p>
          <a:p>
            <a:pPr marL="457200" indent="-457200"/>
            <a:r>
              <a:rPr lang="en" dirty="0"/>
              <a:t>9 jumper wires</a:t>
            </a:r>
          </a:p>
        </p:txBody>
      </p:sp>
    </p:spTree>
    <p:extLst>
      <p:ext uri="{BB962C8B-B14F-4D97-AF65-F5344CB8AC3E}">
        <p14:creationId xmlns:p14="http://schemas.microsoft.com/office/powerpoint/2010/main" val="2846716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940364" y="1882525"/>
            <a:ext cx="4016375" cy="1546225"/>
          </a:xfrm>
          <a:prstGeom prst="rect">
            <a:avLst/>
          </a:prstGeom>
        </p:spPr>
        <p:txBody>
          <a:bodyPr wrap="square" lIns="91425" tIns="91425" rIns="91425" bIns="91425" anchor="b" anchorCtr="0">
            <a:noAutofit/>
          </a:bodyPr>
          <a:lstStyle/>
          <a:p>
            <a:pPr algn="r"/>
            <a:r>
              <a:rPr lang="en" sz="6000" b="1" dirty="0"/>
              <a:t>Jumper Wires</a:t>
            </a:r>
          </a:p>
        </p:txBody>
      </p:sp>
      <p:sp>
        <p:nvSpPr>
          <p:cNvPr id="105" name="Shape 105"/>
          <p:cNvSpPr txBox="1">
            <a:spLocks noGrp="1"/>
          </p:cNvSpPr>
          <p:nvPr>
            <p:ph type="subTitle" idx="4294967295"/>
          </p:nvPr>
        </p:nvSpPr>
        <p:spPr>
          <a:xfrm>
            <a:off x="1940364" y="3404938"/>
            <a:ext cx="4016375" cy="1047750"/>
          </a:xfrm>
          <a:prstGeom prst="rect">
            <a:avLst/>
          </a:prstGeom>
        </p:spPr>
        <p:txBody>
          <a:bodyPr wrap="square" lIns="91425" tIns="91425" rIns="91425" bIns="91425" anchor="t" anchorCtr="0">
            <a:noAutofit/>
          </a:bodyPr>
          <a:lstStyle/>
          <a:p>
            <a:pPr algn="r">
              <a:spcBef>
                <a:spcPts val="0"/>
              </a:spcBef>
              <a:buNone/>
            </a:pPr>
            <a:r>
              <a:rPr lang="en" dirty="0"/>
              <a:t>Pre-cut wires for prototyping with breadboards</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5262" y="1882525"/>
            <a:ext cx="4522076" cy="3391557"/>
          </a:xfrm>
          <a:prstGeom prst="rect">
            <a:avLst/>
          </a:prstGeom>
        </p:spPr>
      </p:pic>
    </p:spTree>
    <p:extLst>
      <p:ext uri="{BB962C8B-B14F-4D97-AF65-F5344CB8AC3E}">
        <p14:creationId xmlns:p14="http://schemas.microsoft.com/office/powerpoint/2010/main" val="3387926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765825" y="1906587"/>
            <a:ext cx="4016375" cy="1546225"/>
          </a:xfrm>
          <a:prstGeom prst="rect">
            <a:avLst/>
          </a:prstGeom>
        </p:spPr>
        <p:txBody>
          <a:bodyPr wrap="square" lIns="91425" tIns="91425" rIns="91425" bIns="91425" anchor="b" anchorCtr="0">
            <a:noAutofit/>
          </a:bodyPr>
          <a:lstStyle/>
          <a:p>
            <a:pPr algn="r"/>
            <a:r>
              <a:rPr lang="en" sz="6000" b="1" dirty="0"/>
              <a:t>LED</a:t>
            </a:r>
          </a:p>
        </p:txBody>
      </p:sp>
      <p:sp>
        <p:nvSpPr>
          <p:cNvPr id="105" name="Shape 105"/>
          <p:cNvSpPr txBox="1">
            <a:spLocks noGrp="1"/>
          </p:cNvSpPr>
          <p:nvPr>
            <p:ph type="subTitle" idx="4294967295"/>
          </p:nvPr>
        </p:nvSpPr>
        <p:spPr>
          <a:xfrm>
            <a:off x="1765825" y="3429000"/>
            <a:ext cx="4016375" cy="1047750"/>
          </a:xfrm>
          <a:prstGeom prst="rect">
            <a:avLst/>
          </a:prstGeom>
        </p:spPr>
        <p:txBody>
          <a:bodyPr wrap="square" lIns="91425" tIns="91425" rIns="91425" bIns="91425" anchor="t" anchorCtr="0">
            <a:noAutofit/>
          </a:bodyPr>
          <a:lstStyle/>
          <a:p>
            <a:pPr algn="r">
              <a:spcBef>
                <a:spcPts val="0"/>
              </a:spcBef>
              <a:buNone/>
            </a:pPr>
            <a:r>
              <a:rPr lang="en" dirty="0"/>
              <a:t>Light-emiting diode</a:t>
            </a:r>
          </a:p>
          <a:p>
            <a:pPr algn="r">
              <a:spcBef>
                <a:spcPts val="0"/>
              </a:spcBef>
              <a:buNone/>
            </a:pPr>
            <a:endParaRPr lang="en" dirty="0"/>
          </a:p>
          <a:p>
            <a:pPr algn="r">
              <a:spcBef>
                <a:spcPts val="0"/>
              </a:spcBef>
              <a:buNone/>
            </a:pPr>
            <a:r>
              <a:rPr lang="en" dirty="0"/>
              <a:t>Like a small light bulb</a:t>
            </a:r>
          </a:p>
        </p:txBody>
      </p:sp>
      <p:pic>
        <p:nvPicPr>
          <p:cNvPr id="12" name="Content Placeholder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09801" y="2338551"/>
            <a:ext cx="3810000" cy="3048000"/>
          </a:xfrm>
          <a:prstGeom prst="rect">
            <a:avLst/>
          </a:prstGeom>
        </p:spPr>
      </p:pic>
    </p:spTree>
    <p:extLst>
      <p:ext uri="{BB962C8B-B14F-4D97-AF65-F5344CB8AC3E}">
        <p14:creationId xmlns:p14="http://schemas.microsoft.com/office/powerpoint/2010/main" val="457864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LEDs</a:t>
            </a:r>
          </a:p>
          <a:p>
            <a:pPr>
              <a:buNone/>
            </a:pPr>
            <a:endParaRPr lang="en" dirty="0"/>
          </a:p>
          <a:p>
            <a:pPr>
              <a:buNone/>
            </a:pPr>
            <a:r>
              <a:rPr lang="en" dirty="0"/>
              <a:t>Diode – ensures electricity only goes </a:t>
            </a:r>
            <a:r>
              <a:rPr lang="en"/>
              <a:t>one direction</a:t>
            </a:r>
          </a:p>
          <a:p>
            <a:pPr>
              <a:buNone/>
            </a:pPr>
            <a:r>
              <a:rPr lang="en"/>
              <a:t>(Wired wrong, it doesn’t work)</a:t>
            </a:r>
          </a:p>
          <a:p>
            <a:pPr>
              <a:buNone/>
            </a:pPr>
            <a:endParaRPr lang="en" dirty="0"/>
          </a:p>
          <a:p>
            <a:pPr>
              <a:buNone/>
            </a:pPr>
            <a:r>
              <a:rPr lang="en" dirty="0"/>
              <a:t>Anode – longer wire (+)</a:t>
            </a:r>
          </a:p>
          <a:p>
            <a:pPr>
              <a:buNone/>
            </a:pPr>
            <a:r>
              <a:rPr lang="en" dirty="0"/>
              <a:t>Cathode – shorter wire (-)</a:t>
            </a:r>
          </a:p>
          <a:p>
            <a:pPr>
              <a:buNone/>
            </a:pPr>
            <a:endParaRPr lang="en" dirty="0"/>
          </a:p>
          <a:p>
            <a:pPr>
              <a:buNone/>
            </a:pPr>
            <a:r>
              <a:rPr lang="en" dirty="0"/>
              <a:t>ALWAYS use a resistor</a:t>
            </a:r>
          </a:p>
        </p:txBody>
      </p:sp>
      <p:sp>
        <p:nvSpPr>
          <p:cNvPr id="2" name="Text Placeholder 1"/>
          <p:cNvSpPr>
            <a:spLocks noGrp="1"/>
          </p:cNvSpPr>
          <p:nvPr>
            <p:ph type="body" idx="2"/>
          </p:nvPr>
        </p:nvSpPr>
        <p:spPr/>
        <p:txBody>
          <a:bodyPr/>
          <a:lstStyle/>
          <a:p>
            <a:endParaRPr lang="en-US"/>
          </a:p>
        </p:txBody>
      </p:sp>
      <p:pic>
        <p:nvPicPr>
          <p:cNvPr id="6" name="Content Placeholder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99443" y="1999592"/>
            <a:ext cx="3810000" cy="3048000"/>
          </a:xfrm>
          <a:prstGeom prst="rect">
            <a:avLst/>
          </a:prstGeom>
        </p:spPr>
      </p:pic>
    </p:spTree>
    <p:extLst>
      <p:ext uri="{BB962C8B-B14F-4D97-AF65-F5344CB8AC3E}">
        <p14:creationId xmlns:p14="http://schemas.microsoft.com/office/powerpoint/2010/main" val="594459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614543" y="1906587"/>
            <a:ext cx="4016375" cy="1546225"/>
          </a:xfrm>
          <a:prstGeom prst="rect">
            <a:avLst/>
          </a:prstGeom>
        </p:spPr>
        <p:txBody>
          <a:bodyPr wrap="square" lIns="91425" tIns="91425" rIns="91425" bIns="91425" anchor="b" anchorCtr="0">
            <a:noAutofit/>
          </a:bodyPr>
          <a:lstStyle/>
          <a:p>
            <a:pPr algn="r"/>
            <a:r>
              <a:rPr lang="en" sz="6000" b="1" dirty="0"/>
              <a:t>Resistor</a:t>
            </a:r>
          </a:p>
        </p:txBody>
      </p:sp>
      <p:sp>
        <p:nvSpPr>
          <p:cNvPr id="105" name="Shape 105"/>
          <p:cNvSpPr txBox="1">
            <a:spLocks noGrp="1"/>
          </p:cNvSpPr>
          <p:nvPr>
            <p:ph type="subTitle" idx="4294967295"/>
          </p:nvPr>
        </p:nvSpPr>
        <p:spPr>
          <a:xfrm>
            <a:off x="1614543" y="3429000"/>
            <a:ext cx="4016375" cy="1047750"/>
          </a:xfrm>
          <a:prstGeom prst="rect">
            <a:avLst/>
          </a:prstGeom>
        </p:spPr>
        <p:txBody>
          <a:bodyPr wrap="square" lIns="91425" tIns="91425" rIns="91425" bIns="91425" anchor="t" anchorCtr="0">
            <a:noAutofit/>
          </a:bodyPr>
          <a:lstStyle/>
          <a:p>
            <a:pPr algn="r">
              <a:spcBef>
                <a:spcPts val="0"/>
              </a:spcBef>
              <a:buNone/>
            </a:pPr>
            <a:r>
              <a:rPr lang="en" dirty="0"/>
              <a:t>Slows down (or resists) the flow of electricity</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1533308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Resistors</a:t>
            </a:r>
          </a:p>
          <a:p>
            <a:pPr>
              <a:buNone/>
            </a:pPr>
            <a:endParaRPr lang="en" dirty="0"/>
          </a:p>
          <a:p>
            <a:pPr>
              <a:buNone/>
            </a:pPr>
            <a:r>
              <a:rPr lang="en" dirty="0"/>
              <a:t>Can wire either direction</a:t>
            </a:r>
          </a:p>
          <a:p>
            <a:pPr>
              <a:buNone/>
            </a:pPr>
            <a:endParaRPr lang="en" dirty="0"/>
          </a:p>
          <a:p>
            <a:pPr>
              <a:buNone/>
            </a:pPr>
            <a:r>
              <a:rPr lang="en" dirty="0"/>
              <a:t>Band colors tell resistance value (in Ohms)</a:t>
            </a:r>
          </a:p>
          <a:p>
            <a:pPr>
              <a:buNone/>
            </a:pPr>
            <a:endParaRPr lang="en" dirty="0"/>
          </a:p>
          <a:p>
            <a:pPr>
              <a:buNone/>
            </a:pPr>
            <a:r>
              <a:rPr lang="en" dirty="0"/>
              <a:t>Without these, LEDs glow bright white, then element explodes</a:t>
            </a:r>
          </a:p>
        </p:txBody>
      </p:sp>
      <p:sp>
        <p:nvSpPr>
          <p:cNvPr id="2" name="Text Placeholder 1"/>
          <p:cNvSpPr>
            <a:spLocks noGrp="1"/>
          </p:cNvSpPr>
          <p:nvPr>
            <p:ph type="body" idx="2"/>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242879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AutoNum type="arabicParenR"/>
            </a:pPr>
            <a:r>
              <a:rPr lang="en" dirty="0"/>
              <a:t>Wire Pi’s ground to ground rail (black wire)</a:t>
            </a:r>
          </a:p>
          <a:p>
            <a:pPr marL="514350" indent="-514350">
              <a:buAutoNum type="arabicParenR"/>
            </a:pPr>
            <a:endParaRPr lang="en" dirty="0"/>
          </a:p>
          <a:p>
            <a:pPr marL="514350" indent="-514350">
              <a:buAutoNum type="arabicParenR"/>
            </a:pPr>
            <a:r>
              <a:rPr lang="en" dirty="0"/>
              <a:t>Plug in LEDs across gap</a:t>
            </a:r>
          </a:p>
          <a:p>
            <a:pPr>
              <a:buNone/>
            </a:pPr>
            <a:endParaRPr lang="en" dirty="0"/>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7828" y="953814"/>
            <a:ext cx="5465731" cy="5562704"/>
          </a:xfrm>
          <a:prstGeom prst="rect">
            <a:avLst/>
          </a:prstGeom>
        </p:spPr>
      </p:pic>
    </p:spTree>
    <p:extLst>
      <p:ext uri="{BB962C8B-B14F-4D97-AF65-F5344CB8AC3E}">
        <p14:creationId xmlns:p14="http://schemas.microsoft.com/office/powerpoint/2010/main" val="1424807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3"/>
            </a:pPr>
            <a:r>
              <a:rPr lang="en" dirty="0"/>
              <a:t>Connect resistors from LED cathodes (-) to ground</a:t>
            </a:r>
          </a:p>
          <a:p>
            <a:pPr marL="514350" indent="-514350">
              <a:buFont typeface="+mj-lt"/>
              <a:buAutoNum type="arabicParenR" startAt="3"/>
            </a:pPr>
            <a:endParaRPr lang="en" dirty="0"/>
          </a:p>
          <a:p>
            <a:pPr marL="514350" indent="-514350">
              <a:buFont typeface="+mj-lt"/>
              <a:buAutoNum type="arabicParenR" startAt="3"/>
            </a:pPr>
            <a:r>
              <a:rPr lang="en" dirty="0"/>
              <a:t>Connect anodes (+) to Pi GPIO pins</a:t>
            </a:r>
          </a:p>
          <a:p>
            <a:pPr marL="514350" indent="-514350">
              <a:buFont typeface="+mj-lt"/>
              <a:buAutoNum type="arabicParenR" startAt="3"/>
            </a:pPr>
            <a:endParaRPr lang="en" dirty="0"/>
          </a:p>
          <a:p>
            <a:pPr>
              <a:buNone/>
            </a:pPr>
            <a:r>
              <a:rPr lang="en" dirty="0"/>
              <a:t>GPIO pins </a:t>
            </a:r>
            <a:r>
              <a:rPr lang="en" i="1" dirty="0"/>
              <a:t>become</a:t>
            </a:r>
            <a:r>
              <a:rPr lang="en" dirty="0"/>
              <a:t> power sources</a:t>
            </a:r>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1612" y="953814"/>
            <a:ext cx="5465731" cy="5562704"/>
          </a:xfrm>
          <a:prstGeom prst="rect">
            <a:avLst/>
          </a:prstGeom>
        </p:spPr>
      </p:pic>
    </p:spTree>
    <p:extLst>
      <p:ext uri="{BB962C8B-B14F-4D97-AF65-F5344CB8AC3E}">
        <p14:creationId xmlns:p14="http://schemas.microsoft.com/office/powerpoint/2010/main" val="3503204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pic>
        <p:nvPicPr>
          <p:cNvPr id="8" name="Content Placeholder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47419" y="1254029"/>
            <a:ext cx="5206819" cy="5298421"/>
          </a:xfrm>
          <a:prstGeom prst="rect">
            <a:avLst/>
          </a:prstGeom>
          <a:noFill/>
          <a:ln>
            <a:noFill/>
          </a:ln>
        </p:spPr>
      </p:pic>
      <p:cxnSp>
        <p:nvCxnSpPr>
          <p:cNvPr id="9" name="Straight Arrow Connector 8"/>
          <p:cNvCxnSpPr/>
          <p:nvPr/>
        </p:nvCxnSpPr>
        <p:spPr>
          <a:xfrm>
            <a:off x="7636805" y="2992821"/>
            <a:ext cx="762000"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910074" y="2218735"/>
            <a:ext cx="2895600" cy="1200329"/>
          </a:xfrm>
          <a:prstGeom prst="rect">
            <a:avLst/>
          </a:prstGeom>
          <a:noFill/>
        </p:spPr>
        <p:txBody>
          <a:bodyPr wrap="square" rtlCol="0">
            <a:spAutoFit/>
          </a:bodyPr>
          <a:lstStyle/>
          <a:p>
            <a:r>
              <a:rPr lang="en-US" sz="2400" dirty="0"/>
              <a:t>Programmatically turn on power to blue wires</a:t>
            </a:r>
          </a:p>
        </p:txBody>
      </p:sp>
      <p:cxnSp>
        <p:nvCxnSpPr>
          <p:cNvPr id="11" name="Straight Arrow Connector 10"/>
          <p:cNvCxnSpPr/>
          <p:nvPr/>
        </p:nvCxnSpPr>
        <p:spPr>
          <a:xfrm>
            <a:off x="9121117" y="5202621"/>
            <a:ext cx="1588" cy="762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84605" y="5431221"/>
            <a:ext cx="2741613" cy="830997"/>
          </a:xfrm>
          <a:prstGeom prst="rect">
            <a:avLst/>
          </a:prstGeom>
          <a:noFill/>
        </p:spPr>
        <p:txBody>
          <a:bodyPr wrap="square" rtlCol="0">
            <a:spAutoFit/>
          </a:bodyPr>
          <a:lstStyle/>
          <a:p>
            <a:r>
              <a:rPr lang="en-US" sz="2400" dirty="0"/>
              <a:t>Through LED &amp; Resistor</a:t>
            </a:r>
          </a:p>
        </p:txBody>
      </p:sp>
      <p:cxnSp>
        <p:nvCxnSpPr>
          <p:cNvPr id="13" name="Straight Arrow Connector 12"/>
          <p:cNvCxnSpPr/>
          <p:nvPr/>
        </p:nvCxnSpPr>
        <p:spPr>
          <a:xfrm flipH="1">
            <a:off x="4512605" y="6421821"/>
            <a:ext cx="3884613" cy="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3201284" y="3903239"/>
            <a:ext cx="244272"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46" y="4625321"/>
            <a:ext cx="2657374" cy="461665"/>
          </a:xfrm>
          <a:prstGeom prst="rect">
            <a:avLst/>
          </a:prstGeom>
          <a:noFill/>
        </p:spPr>
        <p:txBody>
          <a:bodyPr wrap="square" rtlCol="0">
            <a:spAutoFit/>
          </a:bodyPr>
          <a:lstStyle/>
          <a:p>
            <a:r>
              <a:rPr lang="en-US" sz="2400" dirty="0"/>
              <a:t>Return to Ground</a:t>
            </a:r>
          </a:p>
        </p:txBody>
      </p:sp>
      <p:sp>
        <p:nvSpPr>
          <p:cNvPr id="16" name="TextBox 15"/>
          <p:cNvSpPr txBox="1"/>
          <p:nvPr/>
        </p:nvSpPr>
        <p:spPr>
          <a:xfrm>
            <a:off x="340327" y="6009290"/>
            <a:ext cx="3407092" cy="461665"/>
          </a:xfrm>
          <a:prstGeom prst="rect">
            <a:avLst/>
          </a:prstGeom>
          <a:noFill/>
        </p:spPr>
        <p:txBody>
          <a:bodyPr wrap="square" rtlCol="0">
            <a:spAutoFit/>
          </a:bodyPr>
          <a:lstStyle/>
          <a:p>
            <a:r>
              <a:rPr lang="en-US" sz="2400" dirty="0"/>
              <a:t>Through blue GND rail</a:t>
            </a:r>
          </a:p>
        </p:txBody>
      </p:sp>
    </p:spTree>
    <p:extLst>
      <p:ext uri="{BB962C8B-B14F-4D97-AF65-F5344CB8AC3E}">
        <p14:creationId xmlns:p14="http://schemas.microsoft.com/office/powerpoint/2010/main" val="20121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ppt_x"/>
                                          </p:val>
                                        </p:tav>
                                        <p:tav tm="100000">
                                          <p:val>
                                            <p:strVal val="#ppt_x"/>
                                          </p:val>
                                        </p:tav>
                                      </p:tavLst>
                                    </p:anim>
                                    <p:anim calcmode="lin" valueType="num">
                                      <p:cBhvr additive="base">
                                        <p:cTn id="12" dur="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 fill="hold"/>
                                        <p:tgtEl>
                                          <p:spTgt spid="13"/>
                                        </p:tgtEl>
                                        <p:attrNameLst>
                                          <p:attrName>ppt_x</p:attrName>
                                        </p:attrNameLst>
                                      </p:cBhvr>
                                      <p:tavLst>
                                        <p:tav tm="0">
                                          <p:val>
                                            <p:strVal val="#ppt_x"/>
                                          </p:val>
                                        </p:tav>
                                        <p:tav tm="100000">
                                          <p:val>
                                            <p:strVal val="#ppt_x"/>
                                          </p:val>
                                        </p:tav>
                                      </p:tavLst>
                                    </p:anim>
                                    <p:anim calcmode="lin" valueType="num">
                                      <p:cBhvr additive="base">
                                        <p:cTn id="16" dur="2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Import libraries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import </a:t>
            </a:r>
            <a:r>
              <a:rPr lang="en-US" sz="2600" dirty="0" err="1">
                <a:latin typeface="Consolas" panose="020B0609020204030204" pitchFamily="49" charset="0"/>
                <a:cs typeface="Consolas" panose="020B0609020204030204" pitchFamily="49" charset="0"/>
              </a:rPr>
              <a:t>RPi.GPIO</a:t>
            </a:r>
            <a:r>
              <a:rPr lang="en-US" sz="2600" dirty="0">
                <a:latin typeface="Consolas" panose="020B0609020204030204" pitchFamily="49" charset="0"/>
                <a:cs typeface="Consolas" panose="020B0609020204030204" pitchFamily="49" charset="0"/>
              </a:rPr>
              <a:t> as GPIO</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import time</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Create array of GPIO pins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pins = [3, 5, 7, 29, 31, 26, 24, 21]</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Speed lights will blink (secs)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speed = .2    # </a:t>
            </a:r>
            <a:r>
              <a:rPr lang="en-US" sz="2600" dirty="0" err="1">
                <a:latin typeface="Consolas" panose="020B0609020204030204" pitchFamily="49" charset="0"/>
                <a:cs typeface="Consolas" panose="020B0609020204030204" pitchFamily="49" charset="0"/>
              </a:rPr>
              <a:t>Cylon</a:t>
            </a:r>
            <a:r>
              <a:rPr lang="en-US" sz="2600" dirty="0">
                <a:latin typeface="Consolas" panose="020B0609020204030204" pitchFamily="49" charset="0"/>
                <a:cs typeface="Consolas" panose="020B0609020204030204" pitchFamily="49" charset="0"/>
              </a:rPr>
              <a:t>-approved speed</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a:t>
            </a:r>
          </a:p>
          <a:p>
            <a:pPr marL="685800" indent="-685800">
              <a:buNone/>
            </a:pPr>
            <a:endParaRPr lang="en" sz="2600" dirty="0"/>
          </a:p>
        </p:txBody>
      </p:sp>
    </p:spTree>
    <p:extLst>
      <p:ext uri="{BB962C8B-B14F-4D97-AF65-F5344CB8AC3E}">
        <p14:creationId xmlns:p14="http://schemas.microsoft.com/office/powerpoint/2010/main" val="3127790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p:spPr>
        <p:txBody>
          <a:bodyPr wrap="square" lIns="91425" tIns="91425" rIns="91425" bIns="91425" anchor="b" anchorCtr="0">
            <a:noAutofit/>
          </a:bodyPr>
          <a:lstStyle/>
          <a:p>
            <a:r>
              <a:rPr lang="en" dirty="0"/>
              <a:t>Breakdown</a:t>
            </a:r>
          </a:p>
        </p:txBody>
      </p:sp>
      <p:sp>
        <p:nvSpPr>
          <p:cNvPr id="98" name="Shape 98"/>
          <p:cNvSpPr txBox="1">
            <a:spLocks noGrp="1"/>
          </p:cNvSpPr>
          <p:nvPr>
            <p:ph type="body" idx="1"/>
          </p:nvPr>
        </p:nvSpPr>
        <p:spPr>
          <a:prstGeom prst="rect">
            <a:avLst/>
          </a:prstGeom>
        </p:spPr>
        <p:txBody>
          <a:bodyPr wrap="square" lIns="91425" tIns="91425" rIns="91425" bIns="91425" anchor="t" anchorCtr="0">
            <a:noAutofit/>
          </a:bodyPr>
          <a:lstStyle/>
          <a:p>
            <a:pPr marL="457200" indent="-228600"/>
            <a:r>
              <a:rPr lang="en-US" dirty="0"/>
              <a:t>Raspberry Pi Information and Models</a:t>
            </a:r>
          </a:p>
          <a:p>
            <a:pPr marL="457200" indent="-228600"/>
            <a:r>
              <a:rPr lang="en-US" dirty="0"/>
              <a:t>Intro to Hardware</a:t>
            </a:r>
          </a:p>
          <a:p>
            <a:pPr marL="457200" indent="-228600"/>
            <a:r>
              <a:rPr lang="en-US" dirty="0"/>
              <a:t>Intro to Programming Hardware</a:t>
            </a:r>
          </a:p>
          <a:p>
            <a:pPr marL="457200" indent="-228600"/>
            <a:r>
              <a:rPr lang="en-US" dirty="0"/>
              <a:t>Project 1</a:t>
            </a:r>
            <a:r>
              <a:rPr lang="en" dirty="0"/>
              <a:t> - LEDs</a:t>
            </a:r>
          </a:p>
          <a:p>
            <a:pPr marL="457200" indent="-228600"/>
            <a:r>
              <a:rPr lang="en" dirty="0"/>
              <a:t>Project 2 - Sensors</a:t>
            </a:r>
          </a:p>
          <a:p>
            <a:pPr marL="457200" indent="-228600"/>
            <a:r>
              <a:rPr lang="en" dirty="0"/>
              <a:t>Project 3 – Push Buttons and LCD screen</a:t>
            </a:r>
          </a:p>
          <a:p>
            <a:pPr marL="457200" indent="-228600"/>
            <a:r>
              <a:rPr lang="en" dirty="0"/>
              <a:t>Future Project Inspriation</a:t>
            </a:r>
          </a:p>
          <a:p>
            <a:pPr marL="457200" indent="-228600"/>
            <a:r>
              <a:rPr lang="en" dirty="0"/>
              <a:t>Conclusion</a:t>
            </a:r>
            <a:endParaRPr lang="en-US" dirty="0"/>
          </a:p>
        </p:txBody>
      </p:sp>
    </p:spTree>
    <p:extLst>
      <p:ext uri="{BB962C8B-B14F-4D97-AF65-F5344CB8AC3E}">
        <p14:creationId xmlns:p14="http://schemas.microsoft.com/office/powerpoint/2010/main" val="3148064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GPIO pins to board (physical pins) mode</a:t>
            </a:r>
          </a:p>
          <a:p>
            <a:pPr marL="741363" indent="-741363" defTabSz="457200">
              <a:buClr>
                <a:schemeClr val="tx1">
                  <a:lumMod val="40000"/>
                  <a:lumOff val="60000"/>
                </a:schemeClr>
              </a:buClr>
              <a:buFont typeface="+mj-lt"/>
              <a:buAutoNum type="arabicPeriod" startAt="10"/>
            </a:pPr>
            <a:r>
              <a:rPr lang="en-US" sz="2800" dirty="0" err="1">
                <a:latin typeface="Consolas" panose="020B0609020204030204" pitchFamily="49" charset="0"/>
                <a:cs typeface="Consolas" panose="020B0609020204030204" pitchFamily="49" charset="0"/>
              </a:rPr>
              <a:t>GPIO.setmode</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up all pins as output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for pin in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(pin, GPIO.OUT)</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698257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a:t>
            </a:r>
            <a:r>
              <a:rPr lang="en-US" sz="2800" dirty="0" err="1">
                <a:latin typeface="Consolas" panose="020B0609020204030204" pitchFamily="49" charset="0"/>
                <a:cs typeface="Consolas" panose="020B0609020204030204" pitchFamily="49" charset="0"/>
              </a:rPr>
              <a:t>len</a:t>
            </a:r>
            <a:r>
              <a:rPr lang="en-US" sz="2800" dirty="0">
                <a:latin typeface="Consolas" panose="020B0609020204030204" pitchFamily="49" charset="0"/>
                <a:cs typeface="Consolas" panose="020B0609020204030204" pitchFamily="49" charset="0"/>
              </a:rPr>
              <a:t>(pins)):</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a:t>
            </a:r>
            <a:r>
              <a:rPr lang="en-US" sz="2800" dirty="0" err="1">
                <a:latin typeface="Consolas" panose="020B0609020204030204" pitchFamily="49" charset="0"/>
                <a:cs typeface="Consolas" panose="020B0609020204030204" pitchFamily="49" charset="0"/>
              </a:rPr>
              <a:t>len</a:t>
            </a:r>
            <a:r>
              <a:rPr lang="en-US" sz="2800" dirty="0">
                <a:latin typeface="Consolas" panose="020B0609020204030204" pitchFamily="49" charset="0"/>
                <a:cs typeface="Consolas" panose="020B0609020204030204" pitchFamily="49" charset="0"/>
              </a:rPr>
              <a:t>(pins)-1, -1, -1):</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81924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a:solidFill>
                  <a:schemeClr val="tx1"/>
                </a:solidFill>
                <a:latin typeface="Consolas" panose="020B0609020204030204" pitchFamily="49" charset="0"/>
                <a:cs typeface="Consolas" panose="020B0609020204030204" pitchFamily="49" charset="0"/>
              </a:rPr>
              <a:t>-1</a:t>
            </a:r>
            <a:r>
              <a:rPr lang="en-US" sz="2800" dirty="0">
                <a:solidFill>
                  <a:schemeClr val="bg1">
                    <a:lumMod val="65000"/>
                  </a:schemeClr>
                </a:solidFill>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time.sleep</a:t>
            </a:r>
            <a:r>
              <a:rPr lang="en-US" sz="2800" dirty="0">
                <a:solidFill>
                  <a:schemeClr val="bg1">
                    <a:lumMod val="65000"/>
                  </a:schemeClr>
                </a:solidFill>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solidFill>
                <a:schemeClr val="bg1">
                  <a:lumMod val="65000"/>
                </a:schemeClr>
              </a:solidFill>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(pins)-1, </a:t>
            </a:r>
            <a:r>
              <a:rPr lang="en-US" sz="2800" dirty="0">
                <a:solidFill>
                  <a:schemeClr val="tx1"/>
                </a:solidFill>
                <a:latin typeface="Consolas" panose="020B0609020204030204" pitchFamily="49" charset="0"/>
                <a:cs typeface="Consolas" panose="020B0609020204030204" pitchFamily="49" charset="0"/>
              </a:rPr>
              <a:t>0</a:t>
            </a:r>
            <a:r>
              <a:rPr lang="en-US" sz="2800" dirty="0">
                <a:solidFill>
                  <a:schemeClr val="bg1">
                    <a:lumMod val="65000"/>
                  </a:schemeClr>
                </a:solidFill>
                <a:latin typeface="Consolas" panose="020B0609020204030204" pitchFamily="49" charset="0"/>
                <a:cs typeface="Consolas" panose="020B0609020204030204" pitchFamily="49" charset="0"/>
              </a:rPr>
              <a:t>, -1):</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time.sleep</a:t>
            </a:r>
            <a:r>
              <a:rPr lang="en-US" sz="2800" dirty="0">
                <a:solidFill>
                  <a:schemeClr val="bg1">
                    <a:lumMod val="65000"/>
                  </a:schemeClr>
                </a:solidFill>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87716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4" name="Project 1-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82267"/>
            <a:ext cx="8128000" cy="4572000"/>
          </a:xfrm>
          <a:prstGeom prst="rect">
            <a:avLst/>
          </a:prstGeom>
          <a:noFill/>
          <a:ln>
            <a:noFill/>
          </a:ln>
        </p:spPr>
      </p:pic>
    </p:spTree>
    <p:extLst>
      <p:ext uri="{BB962C8B-B14F-4D97-AF65-F5344CB8AC3E}">
        <p14:creationId xmlns:p14="http://schemas.microsoft.com/office/powerpoint/2010/main" val="319806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5.</a:t>
            </a:r>
          </a:p>
          <a:p>
            <a:r>
              <a:rPr lang="en" dirty="0"/>
              <a:t>Project 2 – Sensors</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Teaching computers to see. </a:t>
            </a:r>
          </a:p>
          <a:p>
            <a:r>
              <a:rPr lang="en" dirty="0"/>
              <a:t>Or something.</a:t>
            </a:r>
          </a:p>
        </p:txBody>
      </p:sp>
    </p:spTree>
    <p:extLst>
      <p:ext uri="{BB962C8B-B14F-4D97-AF65-F5344CB8AC3E}">
        <p14:creationId xmlns:p14="http://schemas.microsoft.com/office/powerpoint/2010/main" val="1929044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866818" y="1882775"/>
            <a:ext cx="4016375" cy="1546225"/>
          </a:xfrm>
          <a:prstGeom prst="rect">
            <a:avLst/>
          </a:prstGeom>
        </p:spPr>
        <p:txBody>
          <a:bodyPr wrap="square" lIns="91425" tIns="91425" rIns="91425" bIns="91425" anchor="b" anchorCtr="0">
            <a:noAutofit/>
          </a:bodyPr>
          <a:lstStyle/>
          <a:p>
            <a:pPr algn="r"/>
            <a:r>
              <a:rPr lang="en" sz="6000" b="1" dirty="0"/>
              <a:t>Ultrasonic Distance Sensor</a:t>
            </a:r>
          </a:p>
        </p:txBody>
      </p:sp>
      <p:sp>
        <p:nvSpPr>
          <p:cNvPr id="105" name="Shape 105"/>
          <p:cNvSpPr txBox="1">
            <a:spLocks noGrp="1"/>
          </p:cNvSpPr>
          <p:nvPr>
            <p:ph type="subTitle" idx="4294967295"/>
          </p:nvPr>
        </p:nvSpPr>
        <p:spPr>
          <a:xfrm>
            <a:off x="1866818" y="3405188"/>
            <a:ext cx="4016375" cy="1047750"/>
          </a:xfrm>
          <a:prstGeom prst="rect">
            <a:avLst/>
          </a:prstGeom>
        </p:spPr>
        <p:txBody>
          <a:bodyPr wrap="square" lIns="91425" tIns="91425" rIns="91425" bIns="91425" anchor="t" anchorCtr="0">
            <a:noAutofit/>
          </a:bodyPr>
          <a:lstStyle/>
          <a:p>
            <a:pPr algn="r">
              <a:spcBef>
                <a:spcPts val="0"/>
              </a:spcBef>
              <a:buNone/>
            </a:pPr>
            <a:r>
              <a:rPr lang="en" dirty="0"/>
              <a:t>Looks like robot, but measures distance with timed sound waves</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430129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Ultrasonic Distance Sensor</a:t>
            </a:r>
          </a:p>
          <a:p>
            <a:pPr>
              <a:buNone/>
            </a:pPr>
            <a:endParaRPr lang="en" dirty="0"/>
          </a:p>
          <a:p>
            <a:pPr>
              <a:buNone/>
            </a:pPr>
            <a:r>
              <a:rPr lang="en" dirty="0"/>
              <a:t>Sends ultrasonic (high-pitched 40KHz) sound wave</a:t>
            </a:r>
          </a:p>
          <a:p>
            <a:pPr>
              <a:buNone/>
            </a:pPr>
            <a:endParaRPr lang="en" dirty="0"/>
          </a:p>
          <a:p>
            <a:pPr>
              <a:buNone/>
            </a:pPr>
            <a:r>
              <a:rPr lang="en" dirty="0"/>
              <a:t>Detects time it takes for sound to bounce back</a:t>
            </a:r>
          </a:p>
          <a:p>
            <a:pPr>
              <a:buNone/>
            </a:pPr>
            <a:endParaRPr lang="en" dirty="0"/>
          </a:p>
          <a:p>
            <a:pPr>
              <a:buNone/>
            </a:pPr>
            <a:r>
              <a:rPr lang="en" dirty="0"/>
              <a:t>Time tells it the distance</a:t>
            </a:r>
          </a:p>
        </p:txBody>
      </p:sp>
      <p:sp>
        <p:nvSpPr>
          <p:cNvPr id="2" name="Text Placeholder 1"/>
          <p:cNvSpPr>
            <a:spLocks noGrp="1"/>
          </p:cNvSpPr>
          <p:nvPr>
            <p:ph type="body" idx="2"/>
          </p:nvPr>
        </p:nvSpPr>
        <p:spPr/>
        <p:txBody>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894020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Ultrasonic Distance Sensor</a:t>
            </a:r>
          </a:p>
          <a:p>
            <a:pPr>
              <a:buNone/>
            </a:pPr>
            <a:endParaRPr lang="en" dirty="0"/>
          </a:p>
          <a:p>
            <a:pPr>
              <a:buNone/>
            </a:pPr>
            <a:r>
              <a:rPr lang="en" dirty="0"/>
              <a:t>4 pins:</a:t>
            </a:r>
          </a:p>
          <a:p>
            <a:pPr marL="457200" indent="-457200"/>
            <a:r>
              <a:rPr lang="en" dirty="0"/>
              <a:t>VCC  (power)</a:t>
            </a:r>
          </a:p>
          <a:p>
            <a:pPr marL="457200" indent="-457200"/>
            <a:r>
              <a:rPr lang="en" dirty="0"/>
              <a:t>Trig  (trigger)</a:t>
            </a:r>
          </a:p>
          <a:p>
            <a:pPr marL="457200" indent="-457200"/>
            <a:r>
              <a:rPr lang="en" dirty="0"/>
              <a:t>Echo</a:t>
            </a:r>
          </a:p>
          <a:p>
            <a:pPr marL="457200" indent="-457200"/>
            <a:r>
              <a:rPr lang="en" dirty="0"/>
              <a:t>GND  (ground)</a:t>
            </a:r>
          </a:p>
          <a:p>
            <a:pPr marL="457200" indent="-457200"/>
            <a:endParaRPr lang="en" dirty="0"/>
          </a:p>
          <a:p>
            <a:pPr>
              <a:buNone/>
            </a:pPr>
            <a:r>
              <a:rPr lang="en" dirty="0"/>
              <a:t>One side transmits, one receives</a:t>
            </a:r>
          </a:p>
        </p:txBody>
      </p:sp>
      <p:sp>
        <p:nvSpPr>
          <p:cNvPr id="2" name="Text Placeholder 1"/>
          <p:cNvSpPr>
            <a:spLocks noGrp="1"/>
          </p:cNvSpPr>
          <p:nvPr>
            <p:ph type="body" idx="2"/>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965239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Ultrasonic Distance Sensor</a:t>
            </a:r>
          </a:p>
          <a:p>
            <a:pPr>
              <a:buNone/>
            </a:pPr>
            <a:endParaRPr lang="en" dirty="0"/>
          </a:p>
          <a:p>
            <a:pPr>
              <a:buNone/>
            </a:pPr>
            <a:r>
              <a:rPr lang="en" dirty="0"/>
              <a:t>Note: this works on 5V!</a:t>
            </a:r>
          </a:p>
          <a:p>
            <a:pPr>
              <a:buNone/>
            </a:pPr>
            <a:endParaRPr lang="en" dirty="0"/>
          </a:p>
          <a:p>
            <a:pPr>
              <a:buNone/>
            </a:pPr>
            <a:r>
              <a:rPr lang="en" dirty="0"/>
              <a:t>Don’t mix 3.3V and 5V together! (5V is bad for GPIO pins)</a:t>
            </a:r>
          </a:p>
          <a:p>
            <a:pPr>
              <a:buNone/>
            </a:pPr>
            <a:endParaRPr lang="en" dirty="0"/>
          </a:p>
          <a:p>
            <a:pPr>
              <a:buNone/>
            </a:pPr>
            <a:r>
              <a:rPr lang="en" dirty="0"/>
              <a:t>Use 1K resistor on Echo pin</a:t>
            </a:r>
          </a:p>
        </p:txBody>
      </p:sp>
      <p:sp>
        <p:nvSpPr>
          <p:cNvPr id="2" name="Text Placeholder 1"/>
          <p:cNvSpPr>
            <a:spLocks noGrp="1"/>
          </p:cNvSpPr>
          <p:nvPr>
            <p:ph type="body" idx="2"/>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98665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5" name="VID_20150428_1208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15965"/>
            <a:ext cx="8128000" cy="4572000"/>
          </a:xfrm>
          <a:prstGeom prst="rect">
            <a:avLst/>
          </a:prstGeom>
          <a:noFill/>
          <a:ln>
            <a:noFill/>
          </a:ln>
        </p:spPr>
      </p:pic>
    </p:spTree>
    <p:extLst>
      <p:ext uri="{BB962C8B-B14F-4D97-AF65-F5344CB8AC3E}">
        <p14:creationId xmlns:p14="http://schemas.microsoft.com/office/powerpoint/2010/main" val="98291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prstGeom prst="rect">
            <a:avLst/>
          </a:prstGeom>
        </p:spPr>
        <p:txBody>
          <a:bodyPr wrap="square" lIns="91425" tIns="91425" rIns="91425" bIns="91425" anchor="t" anchorCtr="0">
            <a:noAutofit/>
          </a:bodyPr>
          <a:lstStyle/>
          <a:p>
            <a:pPr>
              <a:buNone/>
            </a:pPr>
            <a:r>
              <a:rPr lang="en-US" sz="2800" dirty="0"/>
              <a:t>“The Raspberry Pi is a </a:t>
            </a:r>
            <a:r>
              <a:rPr lang="en-US" sz="2800" b="1" dirty="0">
                <a:solidFill>
                  <a:srgbClr val="0091EA"/>
                </a:solidFill>
              </a:rPr>
              <a:t>credit-card sized computer </a:t>
            </a:r>
            <a:r>
              <a:rPr lang="en-US" sz="2800" dirty="0"/>
              <a:t>that plugs into your TV and a keyboard. It is a </a:t>
            </a:r>
            <a:r>
              <a:rPr lang="en-US" sz="2800" b="1" dirty="0">
                <a:solidFill>
                  <a:srgbClr val="0091EA"/>
                </a:solidFill>
              </a:rPr>
              <a:t>capable little computer </a:t>
            </a:r>
            <a:r>
              <a:rPr lang="en-US" sz="2800" dirty="0"/>
              <a:t>which can be used in electronics projects, and for many of the things that your desktop PC does, like spreadsheets, word-processing and games. It also plays high-definition video. We want to see it being </a:t>
            </a:r>
            <a:r>
              <a:rPr lang="en-US" sz="2800" b="1" dirty="0">
                <a:solidFill>
                  <a:srgbClr val="0091EA"/>
                </a:solidFill>
              </a:rPr>
              <a:t>used by kids all over the world to learn programming</a:t>
            </a:r>
            <a:r>
              <a:rPr lang="en-US" sz="2800" dirty="0"/>
              <a:t>.”</a:t>
            </a:r>
          </a:p>
          <a:p>
            <a:pPr>
              <a:buNone/>
            </a:pPr>
            <a:endParaRPr lang="en-US" sz="2800" dirty="0"/>
          </a:p>
          <a:p>
            <a:pPr>
              <a:buNone/>
            </a:pPr>
            <a:r>
              <a:rPr lang="en-US" sz="2800" b="1" dirty="0"/>
              <a:t>Raspberry Pi Foundation</a:t>
            </a:r>
            <a:r>
              <a:rPr lang="en-US" sz="2800" dirty="0"/>
              <a:t>, raspberrypi.org/</a:t>
            </a:r>
            <a:r>
              <a:rPr lang="en-US" sz="2800" dirty="0" err="1"/>
              <a:t>faqs</a:t>
            </a:r>
            <a:endParaRPr lang="en-US" sz="2800" dirty="0"/>
          </a:p>
        </p:txBody>
      </p:sp>
    </p:spTree>
    <p:extLst>
      <p:ext uri="{BB962C8B-B14F-4D97-AF65-F5344CB8AC3E}">
        <p14:creationId xmlns:p14="http://schemas.microsoft.com/office/powerpoint/2010/main" val="4243883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Materials:</a:t>
            </a:r>
          </a:p>
          <a:p>
            <a:pPr marL="457200" indent="-457200"/>
            <a:r>
              <a:rPr lang="en" dirty="0"/>
              <a:t>Raspberry Pi and power supply</a:t>
            </a:r>
          </a:p>
          <a:p>
            <a:pPr marL="457200" indent="-457200"/>
            <a:r>
              <a:rPr lang="en" dirty="0"/>
              <a:t>1  breadboard</a:t>
            </a:r>
          </a:p>
          <a:p>
            <a:pPr marL="457200" indent="-457200"/>
            <a:r>
              <a:rPr lang="en" dirty="0"/>
              <a:t>1  ultrasonic sensor (HC-SR04)</a:t>
            </a:r>
          </a:p>
          <a:p>
            <a:pPr marL="457200" indent="-457200"/>
            <a:r>
              <a:rPr lang="en" dirty="0"/>
              <a:t>6  LEDs</a:t>
            </a:r>
          </a:p>
          <a:p>
            <a:pPr marL="457200" indent="-457200"/>
            <a:r>
              <a:rPr lang="en" dirty="0"/>
              <a:t>6  resistors for LEDs</a:t>
            </a:r>
          </a:p>
          <a:p>
            <a:pPr marL="457200" indent="-457200"/>
            <a:r>
              <a:rPr lang="en" dirty="0"/>
              <a:t>1  1K resistor</a:t>
            </a:r>
          </a:p>
          <a:p>
            <a:pPr marL="457200" indent="-457200"/>
            <a:r>
              <a:rPr lang="en-US" dirty="0"/>
              <a:t>J</a:t>
            </a:r>
            <a:r>
              <a:rPr lang="en" dirty="0"/>
              <a:t>umper wires</a:t>
            </a:r>
          </a:p>
        </p:txBody>
      </p:sp>
    </p:spTree>
    <p:extLst>
      <p:ext uri="{BB962C8B-B14F-4D97-AF65-F5344CB8AC3E}">
        <p14:creationId xmlns:p14="http://schemas.microsoft.com/office/powerpoint/2010/main" val="1045401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AutoNum type="arabicParenR"/>
            </a:pPr>
            <a:r>
              <a:rPr lang="en" dirty="0"/>
              <a:t>Wire Pi’s ground to ground rail (black)</a:t>
            </a:r>
          </a:p>
          <a:p>
            <a:pPr marL="514350" indent="-514350">
              <a:buAutoNum type="arabicParenR"/>
            </a:pPr>
            <a:endParaRPr lang="en" dirty="0"/>
          </a:p>
          <a:p>
            <a:pPr marL="514350" indent="-514350">
              <a:buAutoNum type="arabicParenR"/>
            </a:pPr>
            <a:r>
              <a:rPr lang="en" dirty="0"/>
              <a:t>Wire Pi’s +5V to power rail (red)</a:t>
            </a:r>
          </a:p>
          <a:p>
            <a:pPr marL="514350" indent="-514350">
              <a:buAutoNum type="arabicParenR"/>
            </a:pPr>
            <a:endParaRPr lang="en" dirty="0"/>
          </a:p>
          <a:p>
            <a:pPr marL="514350" indent="-514350">
              <a:buAutoNum type="arabicParenR"/>
            </a:pPr>
            <a:r>
              <a:rPr lang="en" dirty="0"/>
              <a:t>Wire both ground rails together (black wire)</a:t>
            </a:r>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3765667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4"/>
            </a:pPr>
            <a:r>
              <a:rPr lang="en" dirty="0"/>
              <a:t>Wire LEDs and resistors to GPIO pins like in Project 1</a:t>
            </a:r>
          </a:p>
          <a:p>
            <a:pPr marL="514350" indent="-514350">
              <a:buFont typeface="+mj-lt"/>
              <a:buAutoNum type="arabicParenR" startAt="4"/>
            </a:pPr>
            <a:endParaRPr lang="en" dirty="0"/>
          </a:p>
          <a:p>
            <a:pPr marL="514350" indent="-514350">
              <a:buFont typeface="+mj-lt"/>
              <a:buAutoNum type="arabicParenR" startAt="4"/>
            </a:pPr>
            <a:r>
              <a:rPr lang="en" dirty="0"/>
              <a:t>Wire Trigger pin to GPIO</a:t>
            </a:r>
          </a:p>
          <a:p>
            <a:pPr marL="514350" indent="-514350">
              <a:buFont typeface="+mj-lt"/>
              <a:buAutoNum type="arabicParenR" startAt="4"/>
            </a:pPr>
            <a:endParaRPr lang="en" dirty="0"/>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2628887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6"/>
            </a:pPr>
            <a:r>
              <a:rPr lang="en" dirty="0"/>
              <a:t>Wire Echo pin to 1K resistor</a:t>
            </a:r>
          </a:p>
          <a:p>
            <a:pPr marL="514350" indent="-514350">
              <a:buFont typeface="+mj-lt"/>
              <a:buAutoNum type="arabicParenR" startAt="6"/>
            </a:pPr>
            <a:endParaRPr lang="en" dirty="0"/>
          </a:p>
          <a:p>
            <a:pPr marL="514350" indent="-514350">
              <a:buFont typeface="+mj-lt"/>
              <a:buAutoNum type="arabicParenR" startAt="6"/>
            </a:pPr>
            <a:r>
              <a:rPr lang="en" dirty="0"/>
              <a:t>Wire 1K resistor to GPIO</a:t>
            </a:r>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3779722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import time</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import </a:t>
            </a:r>
            <a:r>
              <a:rPr lang="en-US" sz="2800" dirty="0" err="1">
                <a:latin typeface="Consolas" panose="020B0609020204030204" pitchFamily="49" charset="0"/>
                <a:cs typeface="Consolas" panose="020B0609020204030204" pitchFamily="49" charset="0"/>
              </a:rPr>
              <a:t>RPi.GPIO</a:t>
            </a:r>
            <a:r>
              <a:rPr lang="en-US" sz="2800" dirty="0">
                <a:latin typeface="Consolas" panose="020B0609020204030204" pitchFamily="49" charset="0"/>
                <a:cs typeface="Consolas" panose="020B0609020204030204" pitchFamily="49" charset="0"/>
              </a:rPr>
              <a:t> as GPIO</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Set up the pins</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uTrig</a:t>
            </a:r>
            <a:r>
              <a:rPr lang="en-US" sz="2800" dirty="0">
                <a:latin typeface="Consolas" panose="020B0609020204030204" pitchFamily="49" charset="0"/>
                <a:cs typeface="Consolas" panose="020B0609020204030204" pitchFamily="49" charset="0"/>
              </a:rPr>
              <a:t> = 19</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uEcho</a:t>
            </a:r>
            <a:r>
              <a:rPr lang="en-US" sz="2800" dirty="0">
                <a:latin typeface="Consolas" panose="020B0609020204030204" pitchFamily="49" charset="0"/>
                <a:cs typeface="Consolas" panose="020B0609020204030204" pitchFamily="49" charset="0"/>
              </a:rPr>
              <a:t> = 21</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 = [3, 5, 7, 11, 13, 15]</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GPIO.OUT)</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GPIO.LOW)  # off</a:t>
            </a:r>
          </a:p>
        </p:txBody>
      </p:sp>
    </p:spTree>
    <p:extLst>
      <p:ext uri="{BB962C8B-B14F-4D97-AF65-F5344CB8AC3E}">
        <p14:creationId xmlns:p14="http://schemas.microsoft.com/office/powerpoint/2010/main" val="1038643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3"/>
            </a:pPr>
            <a:r>
              <a:rPr lang="en-US" sz="2800" dirty="0" err="1">
                <a:latin typeface="Consolas" panose="020B0609020204030204" pitchFamily="49" charset="0"/>
                <a:cs typeface="Consolas" panose="020B0609020204030204" pitchFamily="49" charset="0"/>
              </a:rPr>
              <a:t>def</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readDistance</a:t>
            </a:r>
            <a:r>
              <a:rPr lang="en-US" sz="2800" dirty="0">
                <a:latin typeface="Consolas" panose="020B0609020204030204" pitchFamily="49" charset="0"/>
                <a:cs typeface="Consolas" panose="020B0609020204030204" pitchFamily="49" charset="0"/>
              </a:rPr>
              <a:t>(trigger, echo):</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GPIO.setwarnings</a:t>
            </a:r>
            <a:r>
              <a:rPr lang="en-US" sz="2800" dirty="0">
                <a:latin typeface="Consolas" panose="020B0609020204030204" pitchFamily="49" charset="0"/>
                <a:cs typeface="Consolas" panose="020B0609020204030204" pitchFamily="49" charset="0"/>
              </a:rPr>
              <a:t>(False)</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GPIO.setmode</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(trigger, GPIO.OUT)</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(echo ,GPIO.IN)</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(trigger, GPIO.LOW)</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(0.3)</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134472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(trigger, True)</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(0.00001)</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(trigger, False)</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signaloff</a:t>
            </a:r>
            <a:r>
              <a:rPr lang="en-US" sz="2800" dirty="0">
                <a:latin typeface="Consolas" panose="020B0609020204030204" pitchFamily="49" charset="0"/>
                <a:cs typeface="Consolas" panose="020B0609020204030204" pitchFamily="49" charset="0"/>
              </a:rPr>
              <a:t> = 0</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while </a:t>
            </a:r>
            <a:r>
              <a:rPr lang="en-US" sz="2800" dirty="0" err="1">
                <a:latin typeface="Consolas" panose="020B0609020204030204" pitchFamily="49" charset="0"/>
                <a:cs typeface="Consolas" panose="020B0609020204030204" pitchFamily="49" charset="0"/>
              </a:rPr>
              <a:t>GPIO.input</a:t>
            </a:r>
            <a:r>
              <a:rPr lang="en-US" sz="2800" dirty="0">
                <a:latin typeface="Consolas" panose="020B0609020204030204" pitchFamily="49" charset="0"/>
                <a:cs typeface="Consolas" panose="020B0609020204030204" pitchFamily="49" charset="0"/>
              </a:rPr>
              <a:t>(echo) == 0:</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signaloff</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time.time</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034661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0</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while </a:t>
            </a:r>
            <a:r>
              <a:rPr lang="en-US" sz="2800" dirty="0" err="1">
                <a:latin typeface="Consolas" panose="020B0609020204030204" pitchFamily="49" charset="0"/>
                <a:cs typeface="Consolas" panose="020B0609020204030204" pitchFamily="49" charset="0"/>
              </a:rPr>
              <a:t>GPIO.input</a:t>
            </a:r>
            <a:r>
              <a:rPr lang="en-US" sz="2800" dirty="0">
                <a:latin typeface="Consolas" panose="020B0609020204030204" pitchFamily="49" charset="0"/>
                <a:cs typeface="Consolas" panose="020B0609020204030204" pitchFamily="49" charset="0"/>
              </a:rPr>
              <a:t>(echo) == 1:</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time.time</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timepassed</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signaloff</a:t>
            </a:r>
            <a:endParaRPr lang="en-US" sz="2800" dirty="0">
              <a:latin typeface="Consolas" panose="020B0609020204030204" pitchFamily="49" charset="0"/>
              <a:cs typeface="Consolas" panose="020B0609020204030204" pitchFamily="49" charset="0"/>
            </a:endParaRP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distance = </a:t>
            </a:r>
            <a:r>
              <a:rPr lang="en-US" sz="2800" dirty="0" err="1">
                <a:latin typeface="Consolas" panose="020B0609020204030204" pitchFamily="49" charset="0"/>
                <a:cs typeface="Consolas" panose="020B0609020204030204" pitchFamily="49" charset="0"/>
              </a:rPr>
              <a:t>timepassed</a:t>
            </a:r>
            <a:r>
              <a:rPr lang="en-US" sz="2800" dirty="0">
                <a:latin typeface="Consolas" panose="020B0609020204030204" pitchFamily="49" charset="0"/>
                <a:cs typeface="Consolas" panose="020B0609020204030204" pitchFamily="49" charset="0"/>
              </a:rPr>
              <a:t> * 17000</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return distance</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102975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Main program</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while True:</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 Grab a reading</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read = </a:t>
            </a:r>
            <a:r>
              <a:rPr lang="en-US" sz="2800" dirty="0" err="1">
                <a:latin typeface="Consolas" panose="020B0609020204030204" pitchFamily="49" charset="0"/>
                <a:cs typeface="Consolas" panose="020B0609020204030204" pitchFamily="49" charset="0"/>
              </a:rPr>
              <a:t>readDistance</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uTrig</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uEcho</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range(0, 6):</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print(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if read &gt;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 3:   # Every 3 cm</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GPIO.HIGH)</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else:</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GPIO.LOW)</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4265308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5" name="VID_20150428_1208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15965"/>
            <a:ext cx="8128000" cy="4572000"/>
          </a:xfrm>
          <a:prstGeom prst="rect">
            <a:avLst/>
          </a:prstGeom>
          <a:noFill/>
          <a:ln>
            <a:noFill/>
          </a:ln>
        </p:spPr>
      </p:pic>
    </p:spTree>
    <p:extLst>
      <p:ext uri="{BB962C8B-B14F-4D97-AF65-F5344CB8AC3E}">
        <p14:creationId xmlns:p14="http://schemas.microsoft.com/office/powerpoint/2010/main" val="3880061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Shape 92"/>
          <p:cNvSpPr txBox="1">
            <a:spLocks/>
          </p:cNvSpPr>
          <p:nvPr/>
        </p:nvSpPr>
        <p:spPr>
          <a:xfrm>
            <a:off x="485553" y="2480135"/>
            <a:ext cx="11220893" cy="1093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1pPr>
            <a:lvl2pPr marR="0" lvl="1"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2pPr>
            <a:lvl3pPr marR="0" lvl="2"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3pPr>
            <a:lvl4pPr marR="0" lvl="3"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4pPr>
            <a:lvl5pPr marR="0" lvl="4"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5pPr>
            <a:lvl6pPr marR="0" lvl="5"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6pPr>
            <a:lvl7pPr marR="0" lvl="6"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7pPr>
            <a:lvl8pPr marR="0" lvl="7"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8pPr>
            <a:lvl9pPr marR="0" lvl="8"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9pPr>
          </a:lstStyle>
          <a:p>
            <a:pPr>
              <a:buNone/>
            </a:pPr>
            <a:endParaRPr lang="en-US" sz="2800" dirty="0"/>
          </a:p>
        </p:txBody>
      </p:sp>
      <p:sp>
        <p:nvSpPr>
          <p:cNvPr id="2" name="Text Placeholder 1">
            <a:extLst>
              <a:ext uri="{FF2B5EF4-FFF2-40B4-BE49-F238E27FC236}">
                <a16:creationId xmlns:a16="http://schemas.microsoft.com/office/drawing/2014/main" id="{71C1995F-AA5D-4B45-820F-E3CF6FA01804}"/>
              </a:ext>
            </a:extLst>
          </p:cNvPr>
          <p:cNvSpPr>
            <a:spLocks noGrp="1"/>
          </p:cNvSpPr>
          <p:nvPr>
            <p:ph type="body" idx="1"/>
          </p:nvPr>
        </p:nvSpPr>
        <p:spPr/>
        <p:txBody>
          <a:bodyPr/>
          <a:lstStyle/>
          <a:p>
            <a:pPr>
              <a:buNone/>
            </a:pPr>
            <a:r>
              <a:rPr lang="en-US" sz="2400" dirty="0"/>
              <a:t>“We are </a:t>
            </a:r>
            <a:r>
              <a:rPr lang="en-US" sz="2400" b="1" dirty="0">
                <a:solidFill>
                  <a:srgbClr val="0091EA"/>
                </a:solidFill>
              </a:rPr>
              <a:t>taking back the term ‘Hacking’ </a:t>
            </a:r>
            <a:r>
              <a:rPr lang="en-US" sz="2400" dirty="0"/>
              <a:t>which has been soured in the public mind. </a:t>
            </a:r>
            <a:r>
              <a:rPr lang="en-US" sz="2400" b="1" dirty="0">
                <a:solidFill>
                  <a:srgbClr val="0091EA"/>
                </a:solidFill>
              </a:rPr>
              <a:t>Hacking is an art form </a:t>
            </a:r>
            <a:r>
              <a:rPr lang="en-US" sz="2400" dirty="0"/>
              <a:t>that uses something in a way in which it </a:t>
            </a:r>
            <a:r>
              <a:rPr lang="en-US" sz="2400" b="1" dirty="0">
                <a:solidFill>
                  <a:srgbClr val="0091EA"/>
                </a:solidFill>
              </a:rPr>
              <a:t>was not originally intended</a:t>
            </a:r>
            <a:r>
              <a:rPr lang="en-US" sz="2400" dirty="0"/>
              <a:t>. This </a:t>
            </a:r>
            <a:r>
              <a:rPr lang="en-US" sz="2400" b="1" dirty="0">
                <a:solidFill>
                  <a:srgbClr val="0091EA"/>
                </a:solidFill>
              </a:rPr>
              <a:t>highly creative activity </a:t>
            </a:r>
            <a:r>
              <a:rPr lang="en-US" sz="2400" dirty="0"/>
              <a:t>can be highly technical, simply clever, or both. Hackers bask in the glory of building it instead of buying it, repairing it rather than trashing it, and raiding their junk bins for new projects every time they can steal a few moments away.”</a:t>
            </a:r>
          </a:p>
          <a:p>
            <a:pPr>
              <a:buNone/>
            </a:pPr>
            <a:endParaRPr lang="en-US" sz="2400" dirty="0"/>
          </a:p>
          <a:p>
            <a:pPr>
              <a:buNone/>
            </a:pPr>
            <a:r>
              <a:rPr lang="en-US" sz="2400" b="1" dirty="0" err="1"/>
              <a:t>Hackaday</a:t>
            </a:r>
            <a:r>
              <a:rPr lang="en-US" sz="2400" dirty="0"/>
              <a:t>, hackaday.com/about/</a:t>
            </a:r>
          </a:p>
          <a:p>
            <a:pPr>
              <a:buNone/>
            </a:pPr>
            <a:endParaRPr lang="en-US" sz="2400" dirty="0"/>
          </a:p>
        </p:txBody>
      </p:sp>
    </p:spTree>
    <p:extLst>
      <p:ext uri="{BB962C8B-B14F-4D97-AF65-F5344CB8AC3E}">
        <p14:creationId xmlns:p14="http://schemas.microsoft.com/office/powerpoint/2010/main" val="12874774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6.</a:t>
            </a:r>
          </a:p>
          <a:p>
            <a:r>
              <a:rPr lang="en" dirty="0"/>
              <a:t>Project 3 – Push Buttons and LCD screens</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Push it, push it real good</a:t>
            </a:r>
          </a:p>
        </p:txBody>
      </p:sp>
    </p:spTree>
    <p:extLst>
      <p:ext uri="{BB962C8B-B14F-4D97-AF65-F5344CB8AC3E}">
        <p14:creationId xmlns:p14="http://schemas.microsoft.com/office/powerpoint/2010/main" val="3671600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921079" y="1882525"/>
            <a:ext cx="4016375" cy="1546225"/>
          </a:xfrm>
          <a:prstGeom prst="rect">
            <a:avLst/>
          </a:prstGeom>
        </p:spPr>
        <p:txBody>
          <a:bodyPr wrap="square" lIns="91425" tIns="91425" rIns="91425" bIns="91425" anchor="b" anchorCtr="0">
            <a:noAutofit/>
          </a:bodyPr>
          <a:lstStyle/>
          <a:p>
            <a:pPr algn="r"/>
            <a:r>
              <a:rPr lang="en" sz="6000" b="1" dirty="0"/>
              <a:t>Push Button</a:t>
            </a:r>
          </a:p>
        </p:txBody>
      </p:sp>
      <p:sp>
        <p:nvSpPr>
          <p:cNvPr id="105" name="Shape 105"/>
          <p:cNvSpPr txBox="1">
            <a:spLocks noGrp="1"/>
          </p:cNvSpPr>
          <p:nvPr>
            <p:ph type="subTitle" idx="4294967295"/>
          </p:nvPr>
        </p:nvSpPr>
        <p:spPr>
          <a:xfrm>
            <a:off x="1921079" y="3404938"/>
            <a:ext cx="4016375" cy="1047750"/>
          </a:xfrm>
          <a:prstGeom prst="rect">
            <a:avLst/>
          </a:prstGeom>
        </p:spPr>
        <p:txBody>
          <a:bodyPr wrap="square" lIns="91425" tIns="91425" rIns="91425" bIns="91425" anchor="t" anchorCtr="0">
            <a:noAutofit/>
          </a:bodyPr>
          <a:lstStyle/>
          <a:p>
            <a:pPr algn="r">
              <a:spcBef>
                <a:spcPts val="0"/>
              </a:spcBef>
              <a:buNone/>
            </a:pPr>
            <a:r>
              <a:rPr lang="en" dirty="0"/>
              <a:t>It’s a button you push</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l="23431" t="21968" r="23943" b="21139"/>
          <a:stretch/>
        </p:blipFill>
        <p:spPr>
          <a:xfrm>
            <a:off x="6873766" y="1882525"/>
            <a:ext cx="2879834" cy="3113334"/>
          </a:xfrm>
          <a:prstGeom prst="rect">
            <a:avLst/>
          </a:prstGeom>
        </p:spPr>
      </p:pic>
    </p:spTree>
    <p:extLst>
      <p:ext uri="{BB962C8B-B14F-4D97-AF65-F5344CB8AC3E}">
        <p14:creationId xmlns:p14="http://schemas.microsoft.com/office/powerpoint/2010/main" val="14209648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Push Button</a:t>
            </a:r>
          </a:p>
          <a:p>
            <a:pPr>
              <a:buNone/>
            </a:pPr>
            <a:endParaRPr lang="en" dirty="0"/>
          </a:p>
          <a:p>
            <a:pPr>
              <a:buNone/>
            </a:pPr>
            <a:r>
              <a:rPr lang="en" dirty="0"/>
              <a:t>Connects two pins when pressed</a:t>
            </a:r>
          </a:p>
          <a:p>
            <a:pPr>
              <a:buNone/>
            </a:pPr>
            <a:endParaRPr lang="en" dirty="0"/>
          </a:p>
          <a:p>
            <a:pPr>
              <a:buNone/>
            </a:pPr>
            <a:r>
              <a:rPr lang="en" dirty="0"/>
              <a:t>Fits across the breadboard gap</a:t>
            </a:r>
          </a:p>
        </p:txBody>
      </p:sp>
      <p:sp>
        <p:nvSpPr>
          <p:cNvPr id="2" name="Text Placeholder 1"/>
          <p:cNvSpPr>
            <a:spLocks noGrp="1"/>
          </p:cNvSpPr>
          <p:nvPr>
            <p:ph type="body" idx="2"/>
          </p:nvPr>
        </p:nvSpPr>
        <p:spPr/>
        <p:txBody>
          <a:bodyPr/>
          <a:lstStyle/>
          <a:p>
            <a:endParaRPr lang="en-US"/>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l="23431" t="21968" r="23943" b="21139"/>
          <a:stretch/>
        </p:blipFill>
        <p:spPr>
          <a:xfrm>
            <a:off x="6873766" y="1882525"/>
            <a:ext cx="2879834" cy="3113334"/>
          </a:xfrm>
          <a:prstGeom prst="rect">
            <a:avLst/>
          </a:prstGeom>
        </p:spPr>
      </p:pic>
    </p:spTree>
    <p:extLst>
      <p:ext uri="{BB962C8B-B14F-4D97-AF65-F5344CB8AC3E}">
        <p14:creationId xmlns:p14="http://schemas.microsoft.com/office/powerpoint/2010/main" val="3418866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l="23431" t="21968" r="23943" b="21139"/>
          <a:stretch/>
        </p:blipFill>
        <p:spPr>
          <a:xfrm>
            <a:off x="3946635" y="1347726"/>
            <a:ext cx="4298730" cy="4647276"/>
          </a:xfrm>
          <a:prstGeom prst="rect">
            <a:avLst/>
          </a:prstGeom>
        </p:spPr>
      </p:pic>
      <p:cxnSp>
        <p:nvCxnSpPr>
          <p:cNvPr id="5" name="Straight Arrow Connector 4"/>
          <p:cNvCxnSpPr/>
          <p:nvPr/>
        </p:nvCxnSpPr>
        <p:spPr>
          <a:xfrm flipV="1">
            <a:off x="2310150" y="4550979"/>
            <a:ext cx="1872967" cy="924911"/>
          </a:xfrm>
          <a:prstGeom prst="straightConnector1">
            <a:avLst/>
          </a:prstGeom>
          <a:ln w="73025">
            <a:solidFill>
              <a:schemeClr val="tx1">
                <a:lumMod val="65000"/>
                <a:lumOff val="35000"/>
              </a:schemeClr>
            </a:solidFill>
            <a:headEnd w="lg" len="lg"/>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V="1">
            <a:off x="2462550" y="5549462"/>
            <a:ext cx="3538857" cy="78829"/>
          </a:xfrm>
          <a:prstGeom prst="straightConnector1">
            <a:avLst/>
          </a:prstGeom>
          <a:ln w="73025">
            <a:solidFill>
              <a:schemeClr val="tx1">
                <a:lumMod val="65000"/>
                <a:lumOff val="35000"/>
              </a:schemeClr>
            </a:solidFill>
            <a:headEnd w="lg" len="lg"/>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379376" y="4207916"/>
            <a:ext cx="3272970" cy="1077218"/>
          </a:xfrm>
          <a:prstGeom prst="rect">
            <a:avLst/>
          </a:prstGeom>
          <a:noFill/>
        </p:spPr>
        <p:txBody>
          <a:bodyPr wrap="square" rtlCol="0">
            <a:spAutoFit/>
          </a:bodyPr>
          <a:lstStyle/>
          <a:p>
            <a:r>
              <a:rPr lang="en-US" sz="3200" dirty="0">
                <a:latin typeface="Source Sans Pro" panose="020B0503030403020204" pitchFamily="34" charset="0"/>
                <a:ea typeface="Source Sans Pro" panose="020B0503030403020204" pitchFamily="34" charset="0"/>
              </a:rPr>
              <a:t>These two are connected</a:t>
            </a:r>
          </a:p>
        </p:txBody>
      </p:sp>
      <p:cxnSp>
        <p:nvCxnSpPr>
          <p:cNvPr id="14" name="Straight Arrow Connector 13"/>
          <p:cNvCxnSpPr/>
          <p:nvPr/>
        </p:nvCxnSpPr>
        <p:spPr>
          <a:xfrm flipH="1">
            <a:off x="8245367" y="2613198"/>
            <a:ext cx="614854" cy="1594718"/>
          </a:xfrm>
          <a:prstGeom prst="straightConnector1">
            <a:avLst/>
          </a:prstGeom>
          <a:ln w="73025">
            <a:solidFill>
              <a:schemeClr val="tx1">
                <a:lumMod val="65000"/>
                <a:lumOff val="35000"/>
              </a:schemeClr>
            </a:solidFill>
            <a:headEnd w="lg" len="lg"/>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flipV="1">
            <a:off x="6379781" y="1806303"/>
            <a:ext cx="2365889" cy="348318"/>
          </a:xfrm>
          <a:prstGeom prst="straightConnector1">
            <a:avLst/>
          </a:prstGeom>
          <a:ln w="73025">
            <a:solidFill>
              <a:schemeClr val="tx1">
                <a:lumMod val="65000"/>
                <a:lumOff val="35000"/>
              </a:schemeClr>
            </a:solidFill>
            <a:headEnd w="lg" len="lg"/>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9042026" y="1980462"/>
            <a:ext cx="2950277" cy="1077218"/>
          </a:xfrm>
          <a:prstGeom prst="rect">
            <a:avLst/>
          </a:prstGeom>
          <a:noFill/>
        </p:spPr>
        <p:txBody>
          <a:bodyPr wrap="square" rtlCol="0">
            <a:spAutoFit/>
          </a:bodyPr>
          <a:lstStyle/>
          <a:p>
            <a:r>
              <a:rPr lang="en-US" sz="3200" dirty="0">
                <a:latin typeface="Source Sans Pro" panose="020B0503030403020204" pitchFamily="34" charset="0"/>
                <a:ea typeface="Source Sans Pro" panose="020B0503030403020204" pitchFamily="34" charset="0"/>
              </a:rPr>
              <a:t>These two are connected</a:t>
            </a:r>
          </a:p>
        </p:txBody>
      </p:sp>
      <p:sp>
        <p:nvSpPr>
          <p:cNvPr id="21" name="TextBox 20"/>
          <p:cNvSpPr txBox="1"/>
          <p:nvPr/>
        </p:nvSpPr>
        <p:spPr>
          <a:xfrm>
            <a:off x="8220153" y="5010853"/>
            <a:ext cx="2950277" cy="1077218"/>
          </a:xfrm>
          <a:prstGeom prst="rect">
            <a:avLst/>
          </a:prstGeom>
          <a:noFill/>
        </p:spPr>
        <p:txBody>
          <a:bodyPr wrap="square" rtlCol="0">
            <a:spAutoFit/>
          </a:bodyPr>
          <a:lstStyle/>
          <a:p>
            <a:r>
              <a:rPr lang="en-US" sz="3200" dirty="0">
                <a:latin typeface="Source Sans Pro" panose="020B0503030403020204" pitchFamily="34" charset="0"/>
                <a:ea typeface="Source Sans Pro" panose="020B0503030403020204" pitchFamily="34" charset="0"/>
              </a:rPr>
              <a:t>Pressing button connects all 4</a:t>
            </a:r>
          </a:p>
        </p:txBody>
      </p:sp>
    </p:spTree>
    <p:extLst>
      <p:ext uri="{BB962C8B-B14F-4D97-AF65-F5344CB8AC3E}">
        <p14:creationId xmlns:p14="http://schemas.microsoft.com/office/powerpoint/2010/main" val="229832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Push Button</a:t>
            </a:r>
          </a:p>
          <a:p>
            <a:pPr>
              <a:buNone/>
            </a:pPr>
            <a:endParaRPr lang="en" dirty="0"/>
          </a:p>
          <a:p>
            <a:pPr>
              <a:buNone/>
            </a:pPr>
            <a:r>
              <a:rPr lang="en" dirty="0"/>
              <a:t>The curved pins should “hug” the breadboard gap</a:t>
            </a:r>
          </a:p>
          <a:p>
            <a:pPr>
              <a:buNone/>
            </a:pPr>
            <a:endParaRPr lang="en" dirty="0"/>
          </a:p>
          <a:p>
            <a:pPr>
              <a:buNone/>
            </a:pPr>
            <a:endParaRPr lang="en" dirty="0"/>
          </a:p>
        </p:txBody>
      </p:sp>
      <p:sp>
        <p:nvSpPr>
          <p:cNvPr id="2" name="Text Placeholder 1"/>
          <p:cNvSpPr>
            <a:spLocks noGrp="1"/>
          </p:cNvSpPr>
          <p:nvPr>
            <p:ph type="body" idx="2"/>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2651" y="1347726"/>
            <a:ext cx="3030741" cy="5275736"/>
          </a:xfrm>
          <a:prstGeom prst="rect">
            <a:avLst/>
          </a:prstGeom>
        </p:spPr>
      </p:pic>
    </p:spTree>
    <p:extLst>
      <p:ext uri="{BB962C8B-B14F-4D97-AF65-F5344CB8AC3E}">
        <p14:creationId xmlns:p14="http://schemas.microsoft.com/office/powerpoint/2010/main" val="737979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625574" y="1906587"/>
            <a:ext cx="4016375" cy="1546225"/>
          </a:xfrm>
          <a:prstGeom prst="rect">
            <a:avLst/>
          </a:prstGeom>
        </p:spPr>
        <p:txBody>
          <a:bodyPr wrap="square" lIns="91425" tIns="91425" rIns="91425" bIns="91425" anchor="b" anchorCtr="0">
            <a:noAutofit/>
          </a:bodyPr>
          <a:lstStyle/>
          <a:p>
            <a:pPr algn="r"/>
            <a:r>
              <a:rPr lang="en" sz="6000" b="1" dirty="0"/>
              <a:t>LCD Screen</a:t>
            </a:r>
          </a:p>
        </p:txBody>
      </p:sp>
      <p:sp>
        <p:nvSpPr>
          <p:cNvPr id="105" name="Shape 105"/>
          <p:cNvSpPr txBox="1">
            <a:spLocks noGrp="1"/>
          </p:cNvSpPr>
          <p:nvPr>
            <p:ph type="subTitle" idx="4294967295"/>
          </p:nvPr>
        </p:nvSpPr>
        <p:spPr>
          <a:xfrm>
            <a:off x="1625574" y="3429000"/>
            <a:ext cx="4016375" cy="1047750"/>
          </a:xfrm>
          <a:prstGeom prst="rect">
            <a:avLst/>
          </a:prstGeom>
        </p:spPr>
        <p:txBody>
          <a:bodyPr wrap="square" lIns="91425" tIns="91425" rIns="91425" bIns="91425" anchor="t" anchorCtr="0">
            <a:noAutofit/>
          </a:bodyPr>
          <a:lstStyle/>
          <a:p>
            <a:pPr algn="r">
              <a:spcBef>
                <a:spcPts val="0"/>
              </a:spcBef>
              <a:buNone/>
            </a:pPr>
            <a:r>
              <a:rPr lang="en" dirty="0"/>
              <a:t>Screen that can display ASCII characters</a:t>
            </a:r>
          </a:p>
        </p:txBody>
      </p:sp>
      <p:pic>
        <p:nvPicPr>
          <p:cNvPr id="5" name="Content Placeholder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50052" y="1207975"/>
            <a:ext cx="4664486" cy="4664486"/>
          </a:xfrm>
          <a:prstGeom prst="rect">
            <a:avLst/>
          </a:prstGeom>
        </p:spPr>
      </p:pic>
    </p:spTree>
    <p:extLst>
      <p:ext uri="{BB962C8B-B14F-4D97-AF65-F5344CB8AC3E}">
        <p14:creationId xmlns:p14="http://schemas.microsoft.com/office/powerpoint/2010/main" val="4265665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LCD Screen</a:t>
            </a:r>
          </a:p>
          <a:p>
            <a:pPr>
              <a:buNone/>
            </a:pPr>
            <a:endParaRPr lang="en" dirty="0"/>
          </a:p>
          <a:p>
            <a:pPr>
              <a:buNone/>
            </a:pPr>
            <a:r>
              <a:rPr lang="en" dirty="0"/>
              <a:t>In a variety of row/col configurations</a:t>
            </a:r>
          </a:p>
          <a:p>
            <a:pPr>
              <a:buNone/>
            </a:pPr>
            <a:endParaRPr lang="en" dirty="0"/>
          </a:p>
          <a:p>
            <a:pPr>
              <a:buNone/>
            </a:pPr>
            <a:r>
              <a:rPr lang="en" dirty="0"/>
              <a:t>In a variety of pin configurations, but I recommend the I2C type</a:t>
            </a:r>
          </a:p>
        </p:txBody>
      </p:sp>
      <p:sp>
        <p:nvSpPr>
          <p:cNvPr id="2" name="Text Placeholder 1"/>
          <p:cNvSpPr>
            <a:spLocks noGrp="1"/>
          </p:cNvSpPr>
          <p:nvPr>
            <p:ph type="body" idx="2"/>
          </p:nvPr>
        </p:nvSpPr>
        <p:spPr/>
        <p:txBody>
          <a:bodyPr/>
          <a:lstStyle/>
          <a:p>
            <a:endParaRPr lang="en-US"/>
          </a:p>
        </p:txBody>
      </p:sp>
      <p:pic>
        <p:nvPicPr>
          <p:cNvPr id="7" name="Content Placeholder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3545" y="1428692"/>
            <a:ext cx="4664486" cy="4664486"/>
          </a:xfrm>
          <a:prstGeom prst="rect">
            <a:avLst/>
          </a:prstGeom>
        </p:spPr>
      </p:pic>
    </p:spTree>
    <p:extLst>
      <p:ext uri="{BB962C8B-B14F-4D97-AF65-F5344CB8AC3E}">
        <p14:creationId xmlns:p14="http://schemas.microsoft.com/office/powerpoint/2010/main" val="42579461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1791026" y="1899910"/>
            <a:ext cx="4016375" cy="1546225"/>
          </a:xfrm>
          <a:prstGeom prst="rect">
            <a:avLst/>
          </a:prstGeom>
        </p:spPr>
        <p:txBody>
          <a:bodyPr wrap="square" lIns="91425" tIns="91425" rIns="91425" bIns="91425" anchor="b" anchorCtr="0">
            <a:noAutofit/>
          </a:bodyPr>
          <a:lstStyle/>
          <a:p>
            <a:pPr algn="r"/>
            <a:r>
              <a:rPr lang="en" sz="6000" b="1" dirty="0"/>
              <a:t>I</a:t>
            </a:r>
            <a:r>
              <a:rPr lang="en" sz="6000" b="1" baseline="30000" dirty="0"/>
              <a:t>2</a:t>
            </a:r>
            <a:r>
              <a:rPr lang="en" sz="6000" b="1" dirty="0"/>
              <a:t>C</a:t>
            </a:r>
          </a:p>
        </p:txBody>
      </p:sp>
      <p:sp>
        <p:nvSpPr>
          <p:cNvPr id="105" name="Shape 105"/>
          <p:cNvSpPr txBox="1">
            <a:spLocks noGrp="1"/>
          </p:cNvSpPr>
          <p:nvPr>
            <p:ph type="subTitle" idx="4294967295"/>
          </p:nvPr>
        </p:nvSpPr>
        <p:spPr>
          <a:xfrm>
            <a:off x="1791026" y="3422323"/>
            <a:ext cx="4016375" cy="1047750"/>
          </a:xfrm>
          <a:prstGeom prst="rect">
            <a:avLst/>
          </a:prstGeom>
        </p:spPr>
        <p:txBody>
          <a:bodyPr wrap="square" lIns="91425" tIns="91425" rIns="91425" bIns="91425" anchor="t" anchorCtr="0">
            <a:noAutofit/>
          </a:bodyPr>
          <a:lstStyle/>
          <a:p>
            <a:pPr algn="r">
              <a:spcBef>
                <a:spcPts val="0"/>
              </a:spcBef>
              <a:buNone/>
            </a:pPr>
            <a:r>
              <a:rPr lang="en-US" dirty="0"/>
              <a:t>Inter-Integrated Circuit, or </a:t>
            </a:r>
            <a:r>
              <a:rPr lang="en" dirty="0"/>
              <a:t>“I squared C”</a:t>
            </a:r>
          </a:p>
          <a:p>
            <a:pPr algn="r">
              <a:spcBef>
                <a:spcPts val="0"/>
              </a:spcBef>
              <a:buNone/>
            </a:pPr>
            <a:endParaRPr lang="en" dirty="0"/>
          </a:p>
          <a:p>
            <a:pPr algn="r">
              <a:spcBef>
                <a:spcPts val="0"/>
              </a:spcBef>
              <a:buNone/>
            </a:pPr>
            <a:r>
              <a:rPr lang="en" dirty="0"/>
              <a:t>Communication protocol  for electronics</a:t>
            </a:r>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grpSp>
        <p:nvGrpSpPr>
          <p:cNvPr id="110" name="Shape 110"/>
          <p:cNvGrpSpPr/>
          <p:nvPr/>
        </p:nvGrpSpPr>
        <p:grpSpPr>
          <a:xfrm>
            <a:off x="7041338" y="1899910"/>
            <a:ext cx="1156666" cy="1088243"/>
            <a:chOff x="5972700" y="2330200"/>
            <a:chExt cx="411625" cy="387275"/>
          </a:xfrm>
        </p:grpSpPr>
        <p:sp>
          <p:nvSpPr>
            <p:cNvPr id="111" name="Shape 11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sp>
          <p:nvSpPr>
            <p:cNvPr id="112" name="Shape 11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grpSp>
    </p:spTree>
    <p:extLst>
      <p:ext uri="{BB962C8B-B14F-4D97-AF65-F5344CB8AC3E}">
        <p14:creationId xmlns:p14="http://schemas.microsoft.com/office/powerpoint/2010/main" val="3407178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I</a:t>
            </a:r>
            <a:r>
              <a:rPr lang="en" b="1" baseline="30000" dirty="0"/>
              <a:t>2</a:t>
            </a:r>
            <a:r>
              <a:rPr lang="en" b="1" dirty="0"/>
              <a:t>C on the Raspberry Pi</a:t>
            </a:r>
          </a:p>
          <a:p>
            <a:pPr>
              <a:buNone/>
            </a:pPr>
            <a:endParaRPr lang="en" dirty="0"/>
          </a:p>
          <a:p>
            <a:pPr>
              <a:buNone/>
            </a:pPr>
            <a:r>
              <a:rPr lang="en" dirty="0"/>
              <a:t>It’s not enabled by default</a:t>
            </a:r>
          </a:p>
          <a:p>
            <a:pPr>
              <a:buNone/>
            </a:pPr>
            <a:endParaRPr lang="en" dirty="0"/>
          </a:p>
          <a:p>
            <a:pPr>
              <a:buNone/>
            </a:pPr>
            <a:r>
              <a:rPr lang="en" dirty="0"/>
              <a:t>Run </a:t>
            </a:r>
            <a:r>
              <a:rPr lang="en-US" dirty="0" err="1"/>
              <a:t>sudo</a:t>
            </a:r>
            <a:r>
              <a:rPr lang="en-US" dirty="0"/>
              <a:t> </a:t>
            </a:r>
            <a:r>
              <a:rPr lang="en-US" dirty="0" err="1"/>
              <a:t>raspi-config</a:t>
            </a:r>
            <a:endParaRPr lang="en-US" dirty="0"/>
          </a:p>
          <a:p>
            <a:pPr>
              <a:buNone/>
            </a:pPr>
            <a:endParaRPr lang="en-US" dirty="0"/>
          </a:p>
          <a:p>
            <a:pPr>
              <a:buNone/>
            </a:pPr>
            <a:r>
              <a:rPr lang="en-US" dirty="0"/>
              <a:t>Go to Interfacing Options</a:t>
            </a:r>
          </a:p>
          <a:p>
            <a:pPr>
              <a:buNone/>
            </a:pPr>
            <a:r>
              <a:rPr lang="en-US" dirty="0"/>
              <a:t>Then I2C</a:t>
            </a:r>
          </a:p>
          <a:p>
            <a:pPr>
              <a:buNone/>
            </a:pPr>
            <a:r>
              <a:rPr lang="en-US" dirty="0"/>
              <a:t>Then enable</a:t>
            </a:r>
          </a:p>
          <a:p>
            <a:pPr>
              <a:buNone/>
            </a:pPr>
            <a:endParaRPr lang="en-US" dirty="0"/>
          </a:p>
          <a:p>
            <a:pPr>
              <a:buNone/>
            </a:pPr>
            <a:r>
              <a:rPr lang="en-US" dirty="0"/>
              <a:t>Then reboot</a:t>
            </a:r>
          </a:p>
          <a:p>
            <a:pPr>
              <a:buNone/>
            </a:pPr>
            <a:endParaRPr lang="en" dirty="0"/>
          </a:p>
        </p:txBody>
      </p:sp>
      <p:sp>
        <p:nvSpPr>
          <p:cNvPr id="2" name="Text Placeholder 1"/>
          <p:cNvSpPr>
            <a:spLocks noGrp="1"/>
          </p:cNvSpPr>
          <p:nvPr>
            <p:ph type="body" idx="2"/>
          </p:nvPr>
        </p:nvSpPr>
        <p:spPr/>
        <p:txBody>
          <a:bodyPr/>
          <a:lstStyle/>
          <a:p>
            <a:endParaRPr lang="en-US"/>
          </a:p>
        </p:txBody>
      </p:sp>
      <p:pic>
        <p:nvPicPr>
          <p:cNvPr id="7" name="Content Placeholder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3545" y="1428692"/>
            <a:ext cx="4664486" cy="4664486"/>
          </a:xfrm>
          <a:prstGeom prst="rect">
            <a:avLst/>
          </a:prstGeom>
        </p:spPr>
      </p:pic>
    </p:spTree>
    <p:extLst>
      <p:ext uri="{BB962C8B-B14F-4D97-AF65-F5344CB8AC3E}">
        <p14:creationId xmlns:p14="http://schemas.microsoft.com/office/powerpoint/2010/main" val="2982358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 the LCD Screen</a:t>
            </a:r>
          </a:p>
          <a:p>
            <a:pPr>
              <a:buNone/>
            </a:pPr>
            <a:endParaRPr lang="en" dirty="0"/>
          </a:p>
          <a:p>
            <a:pPr>
              <a:buNone/>
            </a:pPr>
            <a:r>
              <a:rPr lang="en" dirty="0"/>
              <a:t>The 4 wires correspond to the 4 pins on the Pi:</a:t>
            </a:r>
          </a:p>
          <a:p>
            <a:pPr>
              <a:buNone/>
            </a:pPr>
            <a:endParaRPr lang="en" dirty="0"/>
          </a:p>
          <a:p>
            <a:pPr>
              <a:buNone/>
            </a:pPr>
            <a:r>
              <a:rPr lang="en" dirty="0"/>
              <a:t>Vcc – +5V</a:t>
            </a:r>
          </a:p>
          <a:p>
            <a:pPr>
              <a:buNone/>
            </a:pPr>
            <a:r>
              <a:rPr lang="en" dirty="0"/>
              <a:t>Gnd – Ground</a:t>
            </a:r>
          </a:p>
          <a:p>
            <a:pPr>
              <a:buNone/>
            </a:pPr>
            <a:r>
              <a:rPr lang="en" dirty="0"/>
              <a:t>SDA – SDA </a:t>
            </a:r>
          </a:p>
          <a:p>
            <a:pPr>
              <a:buNone/>
            </a:pPr>
            <a:r>
              <a:rPr lang="en" dirty="0"/>
              <a:t>SCL – SCL</a:t>
            </a:r>
          </a:p>
          <a:p>
            <a:pPr>
              <a:buNone/>
            </a:pPr>
            <a:endParaRPr lang="en" dirty="0"/>
          </a:p>
          <a:p>
            <a:pPr>
              <a:buNone/>
            </a:pPr>
            <a:r>
              <a:rPr lang="en" dirty="0"/>
              <a:t>(Yes, this you hook up to 5V)</a:t>
            </a:r>
          </a:p>
        </p:txBody>
      </p:sp>
      <p:sp>
        <p:nvSpPr>
          <p:cNvPr id="2" name="Text Placeholder 1"/>
          <p:cNvSpPr>
            <a:spLocks noGrp="1"/>
          </p:cNvSpPr>
          <p:nvPr>
            <p:ph type="body" idx="2"/>
          </p:nvPr>
        </p:nvSpPr>
        <p:spPr/>
        <p:txBody>
          <a:bodyPr/>
          <a:lstStyle/>
          <a:p>
            <a:endParaRPr lang="en-US"/>
          </a:p>
        </p:txBody>
      </p:sp>
      <p:pic>
        <p:nvPicPr>
          <p:cNvPr id="7" name="Content Placeholder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400800" y="2237988"/>
            <a:ext cx="5112910" cy="3174839"/>
          </a:xfrm>
          <a:prstGeom prst="rect">
            <a:avLst/>
          </a:prstGeom>
        </p:spPr>
      </p:pic>
    </p:spTree>
    <p:extLst>
      <p:ext uri="{BB962C8B-B14F-4D97-AF65-F5344CB8AC3E}">
        <p14:creationId xmlns:p14="http://schemas.microsoft.com/office/powerpoint/2010/main" val="995909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79625" y="1900945"/>
            <a:ext cx="4016375" cy="1546225"/>
          </a:xfrm>
          <a:prstGeom prst="rect">
            <a:avLst/>
          </a:prstGeom>
        </p:spPr>
        <p:txBody>
          <a:bodyPr wrap="square" lIns="91425" tIns="91425" rIns="91425" bIns="91425" anchor="b" anchorCtr="0">
            <a:noAutofit/>
          </a:bodyPr>
          <a:lstStyle/>
          <a:p>
            <a:pPr algn="r"/>
            <a:r>
              <a:rPr lang="en" sz="6000" b="1" dirty="0"/>
              <a:t>Resources</a:t>
            </a:r>
          </a:p>
        </p:txBody>
      </p:sp>
      <p:sp>
        <p:nvSpPr>
          <p:cNvPr id="105" name="Shape 105"/>
          <p:cNvSpPr txBox="1">
            <a:spLocks noGrp="1"/>
          </p:cNvSpPr>
          <p:nvPr>
            <p:ph type="subTitle" idx="4294967295"/>
          </p:nvPr>
        </p:nvSpPr>
        <p:spPr>
          <a:xfrm>
            <a:off x="985837" y="3405073"/>
            <a:ext cx="5110163" cy="1047750"/>
          </a:xfrm>
          <a:prstGeom prst="rect">
            <a:avLst/>
          </a:prstGeom>
        </p:spPr>
        <p:txBody>
          <a:bodyPr wrap="square" lIns="91425" tIns="91425" rIns="91425" bIns="91425" anchor="t" anchorCtr="0">
            <a:noAutofit/>
          </a:bodyPr>
          <a:lstStyle/>
          <a:p>
            <a:pPr algn="r">
              <a:spcBef>
                <a:spcPts val="0"/>
              </a:spcBef>
              <a:buNone/>
            </a:pPr>
            <a:r>
              <a:rPr lang="en" dirty="0"/>
              <a:t>Slides, diagrams, </a:t>
            </a:r>
          </a:p>
          <a:p>
            <a:pPr algn="r">
              <a:spcBef>
                <a:spcPts val="0"/>
              </a:spcBef>
              <a:buNone/>
            </a:pPr>
            <a:r>
              <a:rPr lang="en" dirty="0"/>
              <a:t>videos, and more!</a:t>
            </a:r>
          </a:p>
          <a:p>
            <a:pPr algn="r">
              <a:spcBef>
                <a:spcPts val="0"/>
              </a:spcBef>
              <a:buNone/>
            </a:pPr>
            <a:endParaRPr lang="en" dirty="0"/>
          </a:p>
          <a:p>
            <a:pPr algn="r">
              <a:spcBef>
                <a:spcPts val="0"/>
              </a:spcBef>
              <a:buNone/>
            </a:pPr>
            <a:r>
              <a:rPr lang="en" dirty="0"/>
              <a:t> sarahwithee.com/raspberrypi</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31873" y="2188711"/>
            <a:ext cx="4640632" cy="3480474"/>
          </a:xfrm>
          <a:prstGeom prst="rect">
            <a:avLst/>
          </a:prstGeom>
        </p:spPr>
      </p:pic>
      <p:sp>
        <p:nvSpPr>
          <p:cNvPr id="13" name="TextBox 12"/>
          <p:cNvSpPr txBox="1"/>
          <p:nvPr/>
        </p:nvSpPr>
        <p:spPr>
          <a:xfrm>
            <a:off x="6420477" y="2212393"/>
            <a:ext cx="1934928"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very code</a:t>
            </a:r>
          </a:p>
        </p:txBody>
      </p:sp>
      <p:sp>
        <p:nvSpPr>
          <p:cNvPr id="14" name="TextBox 13"/>
          <p:cNvSpPr txBox="1"/>
          <p:nvPr/>
        </p:nvSpPr>
        <p:spPr>
          <a:xfrm>
            <a:off x="9372884" y="2598003"/>
            <a:ext cx="1688225" cy="830997"/>
          </a:xfrm>
          <a:prstGeom prst="rect">
            <a:avLst/>
          </a:prstGeom>
          <a:noFill/>
        </p:spPr>
        <p:txBody>
          <a:bodyPr wrap="square" rtlCol="0">
            <a:spAutoFit/>
          </a:bodyPr>
          <a:lstStyle/>
          <a:p>
            <a:r>
              <a:rPr lang="en-US" sz="2400" b="1" dirty="0">
                <a:solidFill>
                  <a:srgbClr val="FE00C8"/>
                </a:solidFill>
                <a:latin typeface="Comic Sans MS" panose="030F0702030302020204" pitchFamily="66" charset="0"/>
              </a:rPr>
              <a:t>much resources</a:t>
            </a:r>
          </a:p>
        </p:txBody>
      </p:sp>
      <p:sp>
        <p:nvSpPr>
          <p:cNvPr id="15" name="TextBox 14"/>
          <p:cNvSpPr txBox="1"/>
          <p:nvPr/>
        </p:nvSpPr>
        <p:spPr>
          <a:xfrm>
            <a:off x="6629584" y="4044939"/>
            <a:ext cx="1780134"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how to pi</a:t>
            </a:r>
          </a:p>
        </p:txBody>
      </p:sp>
      <p:sp>
        <p:nvSpPr>
          <p:cNvPr id="16" name="TextBox 15"/>
          <p:cNvSpPr txBox="1"/>
          <p:nvPr/>
        </p:nvSpPr>
        <p:spPr>
          <a:xfrm>
            <a:off x="8858871" y="5088672"/>
            <a:ext cx="1776539" cy="461665"/>
          </a:xfrm>
          <a:prstGeom prst="rect">
            <a:avLst/>
          </a:prstGeom>
          <a:noFill/>
        </p:spPr>
        <p:txBody>
          <a:bodyPr wrap="square" rtlCol="0">
            <a:spAutoFit/>
          </a:bodyPr>
          <a:lstStyle/>
          <a:p>
            <a:r>
              <a:rPr lang="en-US" sz="2400" b="1" dirty="0">
                <a:solidFill>
                  <a:srgbClr val="0066FF"/>
                </a:solidFill>
                <a:latin typeface="Comic Sans MS" panose="030F0702030302020204" pitchFamily="66" charset="0"/>
              </a:rPr>
              <a:t>total wow</a:t>
            </a:r>
          </a:p>
        </p:txBody>
      </p:sp>
    </p:spTree>
    <p:extLst>
      <p:ext uri="{BB962C8B-B14F-4D97-AF65-F5344CB8AC3E}">
        <p14:creationId xmlns:p14="http://schemas.microsoft.com/office/powerpoint/2010/main" val="2327843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2" name="VID_20170405_2126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872251" y="1429445"/>
            <a:ext cx="8447497" cy="4751717"/>
          </a:xfrm>
          <a:prstGeom prst="rect">
            <a:avLst/>
          </a:prstGeom>
        </p:spPr>
      </p:pic>
    </p:spTree>
    <p:extLst>
      <p:ext uri="{BB962C8B-B14F-4D97-AF65-F5344CB8AC3E}">
        <p14:creationId xmlns:p14="http://schemas.microsoft.com/office/powerpoint/2010/main" val="216099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Materials:</a:t>
            </a:r>
          </a:p>
          <a:p>
            <a:pPr marL="457200" indent="-457200"/>
            <a:r>
              <a:rPr lang="en" dirty="0"/>
              <a:t>Raspberry Pi and power supply</a:t>
            </a:r>
          </a:p>
          <a:p>
            <a:pPr marL="457200" indent="-457200"/>
            <a:r>
              <a:rPr lang="en" dirty="0"/>
              <a:t>1  breadboard</a:t>
            </a:r>
          </a:p>
          <a:p>
            <a:pPr marL="457200" indent="-457200"/>
            <a:r>
              <a:rPr lang="en" dirty="0"/>
              <a:t>3 push buttons</a:t>
            </a:r>
          </a:p>
          <a:p>
            <a:pPr marL="457200" indent="-457200"/>
            <a:r>
              <a:rPr lang="en" dirty="0"/>
              <a:t>3 LEDs and resistors</a:t>
            </a:r>
          </a:p>
          <a:p>
            <a:pPr marL="457200" indent="-457200"/>
            <a:r>
              <a:rPr lang="en" dirty="0"/>
              <a:t>1 LCD screen</a:t>
            </a:r>
          </a:p>
          <a:p>
            <a:pPr marL="457200" indent="-457200"/>
            <a:r>
              <a:rPr lang="en" dirty="0"/>
              <a:t>Jumper wires</a:t>
            </a:r>
          </a:p>
        </p:txBody>
      </p:sp>
    </p:spTree>
    <p:extLst>
      <p:ext uri="{BB962C8B-B14F-4D97-AF65-F5344CB8AC3E}">
        <p14:creationId xmlns:p14="http://schemas.microsoft.com/office/powerpoint/2010/main" val="8218671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AutoNum type="arabicParenR"/>
            </a:pPr>
            <a:r>
              <a:rPr lang="en" dirty="0"/>
              <a:t>Connect ground to black rail</a:t>
            </a:r>
          </a:p>
          <a:p>
            <a:pPr marL="514350" indent="-514350">
              <a:buAutoNum type="arabicParenR"/>
            </a:pPr>
            <a:endParaRPr lang="en" dirty="0"/>
          </a:p>
          <a:p>
            <a:pPr marL="514350" indent="-514350">
              <a:buAutoNum type="arabicParenR"/>
            </a:pPr>
            <a:r>
              <a:rPr lang="en" dirty="0"/>
              <a:t>Connect LEDs like in project 1 </a:t>
            </a:r>
            <a:br>
              <a:rPr lang="en" dirty="0"/>
            </a:br>
            <a:r>
              <a:rPr lang="en" dirty="0"/>
              <a:t>(GPIO-&gt;LED-&gt;resistor-&gt;ground) (purple wires)</a:t>
            </a:r>
          </a:p>
          <a:p>
            <a:pPr marL="514350" indent="-514350">
              <a:buAutoNum type="arabicParenR"/>
            </a:pPr>
            <a:endParaRPr lang="en" dirty="0"/>
          </a:p>
          <a:p>
            <a:pPr marL="514350" indent="-514350">
              <a:buAutoNum type="arabicParenR"/>
            </a:pPr>
            <a:endParaRPr lang="en" dirty="0"/>
          </a:p>
        </p:txBody>
      </p:sp>
      <p:sp>
        <p:nvSpPr>
          <p:cNvPr id="2" name="Text Placeholder 1"/>
          <p:cNvSpPr>
            <a:spLocks noGrp="1"/>
          </p:cNvSpPr>
          <p:nvPr>
            <p:ph type="body" idx="2"/>
          </p:nvPr>
        </p:nvSpPr>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3545" y="1600200"/>
            <a:ext cx="5392920" cy="4218723"/>
          </a:xfrm>
          <a:prstGeom prst="rect">
            <a:avLst/>
          </a:prstGeom>
        </p:spPr>
      </p:pic>
    </p:spTree>
    <p:extLst>
      <p:ext uri="{BB962C8B-B14F-4D97-AF65-F5344CB8AC3E}">
        <p14:creationId xmlns:p14="http://schemas.microsoft.com/office/powerpoint/2010/main" val="9545715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3"/>
            </a:pPr>
            <a:r>
              <a:rPr lang="en" dirty="0"/>
              <a:t>Connect one side of each button to Ground (black wires)</a:t>
            </a:r>
          </a:p>
          <a:p>
            <a:pPr marL="514350" indent="-514350">
              <a:buFont typeface="+mj-lt"/>
              <a:buAutoNum type="arabicParenR" startAt="3"/>
            </a:pPr>
            <a:endParaRPr lang="en" dirty="0"/>
          </a:p>
          <a:p>
            <a:pPr marL="514350" indent="-514350">
              <a:buFont typeface="+mj-lt"/>
              <a:buAutoNum type="arabicParenR" startAt="3"/>
            </a:pPr>
            <a:r>
              <a:rPr lang="en" dirty="0"/>
              <a:t>Connect other side to GPIOs (cyan wires)</a:t>
            </a:r>
          </a:p>
        </p:txBody>
      </p:sp>
      <p:sp>
        <p:nvSpPr>
          <p:cNvPr id="2" name="Text Placeholder 1"/>
          <p:cNvSpPr>
            <a:spLocks noGrp="1"/>
          </p:cNvSpPr>
          <p:nvPr>
            <p:ph type="body" idx="2"/>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3545" y="1600200"/>
            <a:ext cx="5392920" cy="4218723"/>
          </a:xfrm>
          <a:prstGeom prst="rect">
            <a:avLst/>
          </a:prstGeom>
        </p:spPr>
      </p:pic>
    </p:spTree>
    <p:extLst>
      <p:ext uri="{BB962C8B-B14F-4D97-AF65-F5344CB8AC3E}">
        <p14:creationId xmlns:p14="http://schemas.microsoft.com/office/powerpoint/2010/main" val="854558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5"/>
            </a:pPr>
            <a:r>
              <a:rPr lang="en" dirty="0"/>
              <a:t>Connect LCD’s Ground to Ground</a:t>
            </a:r>
          </a:p>
          <a:p>
            <a:pPr marL="514350" indent="-514350">
              <a:buFont typeface="+mj-lt"/>
              <a:buAutoNum type="arabicParenR" startAt="5"/>
            </a:pPr>
            <a:endParaRPr lang="en" dirty="0"/>
          </a:p>
          <a:p>
            <a:pPr marL="514350" indent="-514350">
              <a:buFont typeface="+mj-lt"/>
              <a:buAutoNum type="arabicParenR" startAt="5"/>
            </a:pPr>
            <a:r>
              <a:rPr lang="en" dirty="0"/>
              <a:t>Connect LCD’s Vcc to +5V on pi</a:t>
            </a:r>
          </a:p>
          <a:p>
            <a:pPr marL="514350" indent="-514350">
              <a:buFont typeface="+mj-lt"/>
              <a:buAutoNum type="arabicParenR" startAt="5"/>
            </a:pPr>
            <a:endParaRPr lang="en" dirty="0"/>
          </a:p>
          <a:p>
            <a:pPr marL="514350" indent="-514350">
              <a:buFont typeface="+mj-lt"/>
              <a:buAutoNum type="arabicParenR" startAt="5"/>
            </a:pPr>
            <a:r>
              <a:rPr lang="en" dirty="0"/>
              <a:t>Connect SDA/SCL to Pi pins 3/5 (orange wires)</a:t>
            </a:r>
          </a:p>
        </p:txBody>
      </p:sp>
      <p:sp>
        <p:nvSpPr>
          <p:cNvPr id="2" name="Text Placeholder 1"/>
          <p:cNvSpPr>
            <a:spLocks noGrp="1"/>
          </p:cNvSpPr>
          <p:nvPr>
            <p:ph type="body" idx="2"/>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3545" y="1600200"/>
            <a:ext cx="5392920" cy="4218723"/>
          </a:xfrm>
          <a:prstGeom prst="rect">
            <a:avLst/>
          </a:prstGeom>
        </p:spPr>
      </p:pic>
    </p:spTree>
    <p:extLst>
      <p:ext uri="{BB962C8B-B14F-4D97-AF65-F5344CB8AC3E}">
        <p14:creationId xmlns:p14="http://schemas.microsoft.com/office/powerpoint/2010/main" val="964101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defTabSz="457200">
              <a:buClr>
                <a:schemeClr val="tx1">
                  <a:lumMod val="40000"/>
                  <a:lumOff val="60000"/>
                </a:schemeClr>
              </a:buClr>
              <a:buNone/>
            </a:pPr>
            <a:endParaRPr lang="en-US" sz="2800" dirty="0">
              <a:latin typeface="Consolas" panose="020B0609020204030204" pitchFamily="49" charset="0"/>
              <a:cs typeface="Consolas" panose="020B0609020204030204" pitchFamily="49" charset="0"/>
            </a:endParaRPr>
          </a:p>
          <a:p>
            <a:pPr defTabSz="457200">
              <a:buClr>
                <a:schemeClr val="tx1">
                  <a:lumMod val="40000"/>
                  <a:lumOff val="60000"/>
                </a:schemeClr>
              </a:buClr>
              <a:buNone/>
            </a:pPr>
            <a:endParaRPr lang="en-US" sz="2800" dirty="0">
              <a:latin typeface="Consolas" panose="020B0609020204030204" pitchFamily="49" charset="0"/>
              <a:cs typeface="Consolas" panose="020B0609020204030204" pitchFamily="49" charset="0"/>
            </a:endParaRPr>
          </a:p>
          <a:p>
            <a:pPr defTabSz="457200">
              <a:buClr>
                <a:schemeClr val="tx1">
                  <a:lumMod val="40000"/>
                  <a:lumOff val="60000"/>
                </a:schemeClr>
              </a:buClr>
              <a:buNone/>
            </a:pPr>
            <a:endParaRPr lang="en-US" sz="2800" dirty="0">
              <a:latin typeface="Consolas" panose="020B0609020204030204" pitchFamily="49" charset="0"/>
              <a:cs typeface="Consolas" panose="020B0609020204030204" pitchFamily="49" charset="0"/>
            </a:endParaRPr>
          </a:p>
          <a:p>
            <a:pPr defTabSz="457200">
              <a:buClr>
                <a:schemeClr val="tx1">
                  <a:lumMod val="40000"/>
                  <a:lumOff val="60000"/>
                </a:schemeClr>
              </a:buClr>
              <a:buNone/>
            </a:pPr>
            <a:endParaRPr lang="en-US" sz="2800" dirty="0">
              <a:latin typeface="Consolas" panose="020B0609020204030204" pitchFamily="49" charset="0"/>
              <a:cs typeface="Consolas" panose="020B0609020204030204" pitchFamily="49" charset="0"/>
            </a:endParaRPr>
          </a:p>
          <a:p>
            <a:pPr defTabSz="457200">
              <a:buClr>
                <a:schemeClr val="tx1">
                  <a:lumMod val="40000"/>
                  <a:lumOff val="60000"/>
                </a:schemeClr>
              </a:buClr>
              <a:buNone/>
            </a:pPr>
            <a:r>
              <a:rPr lang="en-US" sz="2800" dirty="0">
                <a:latin typeface="Consolas" panose="020B0609020204030204" pitchFamily="49" charset="0"/>
                <a:cs typeface="Consolas" panose="020B0609020204030204" pitchFamily="49" charset="0"/>
              </a:rPr>
              <a:t>(Open code in editor)</a:t>
            </a:r>
          </a:p>
        </p:txBody>
      </p:sp>
    </p:spTree>
    <p:extLst>
      <p:ext uri="{BB962C8B-B14F-4D97-AF65-F5344CB8AC3E}">
        <p14:creationId xmlns:p14="http://schemas.microsoft.com/office/powerpoint/2010/main" val="30365556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2" name="VID_20170405_2126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872251" y="1429445"/>
            <a:ext cx="8447497" cy="4751717"/>
          </a:xfrm>
          <a:prstGeom prst="rect">
            <a:avLst/>
          </a:prstGeom>
        </p:spPr>
      </p:pic>
    </p:spTree>
    <p:extLst>
      <p:ext uri="{BB962C8B-B14F-4D97-AF65-F5344CB8AC3E}">
        <p14:creationId xmlns:p14="http://schemas.microsoft.com/office/powerpoint/2010/main" val="19367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7.</a:t>
            </a:r>
          </a:p>
          <a:p>
            <a:r>
              <a:rPr lang="en" dirty="0"/>
              <a:t>Future Project Inspiration</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Time to flap those electronic wings and fly!</a:t>
            </a:r>
          </a:p>
        </p:txBody>
      </p:sp>
    </p:spTree>
    <p:extLst>
      <p:ext uri="{BB962C8B-B14F-4D97-AF65-F5344CB8AC3E}">
        <p14:creationId xmlns:p14="http://schemas.microsoft.com/office/powerpoint/2010/main" val="2651485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US" dirty="0"/>
              <a:t>Assorted ideas I’ve heard of:</a:t>
            </a:r>
          </a:p>
          <a:p>
            <a:pPr marL="457200" indent="-457200"/>
            <a:r>
              <a:rPr lang="en-US" dirty="0"/>
              <a:t>Customized cookie maker machine</a:t>
            </a:r>
          </a:p>
          <a:p>
            <a:pPr marL="457200" indent="-457200"/>
            <a:r>
              <a:rPr lang="en-US" dirty="0"/>
              <a:t>Show tweets/emails on LCD screen</a:t>
            </a:r>
          </a:p>
          <a:p>
            <a:pPr marL="457200" indent="-457200"/>
            <a:r>
              <a:rPr lang="en-US" dirty="0"/>
              <a:t>AI-programmed remote control cars</a:t>
            </a:r>
          </a:p>
          <a:p>
            <a:pPr marL="457200" indent="-457200"/>
            <a:r>
              <a:rPr lang="en-US" dirty="0"/>
              <a:t>Robots… of any variety…</a:t>
            </a:r>
          </a:p>
          <a:p>
            <a:pPr marL="457200" indent="-457200"/>
            <a:r>
              <a:rPr lang="en-US" dirty="0"/>
              <a:t>Home automation (control heater/AC, control lights when in room, etc.)</a:t>
            </a:r>
          </a:p>
          <a:p>
            <a:pPr>
              <a:buNone/>
            </a:pPr>
            <a:endParaRPr lang="en-US" dirty="0"/>
          </a:p>
          <a:p>
            <a:pPr marL="457200" indent="-457200"/>
            <a:endParaRPr lang="en" dirty="0"/>
          </a:p>
        </p:txBody>
      </p:sp>
    </p:spTree>
    <p:extLst>
      <p:ext uri="{BB962C8B-B14F-4D97-AF65-F5344CB8AC3E}">
        <p14:creationId xmlns:p14="http://schemas.microsoft.com/office/powerpoint/2010/main" val="3989781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a:t>Pi Bluetooth Low Energy Cat Door</a:t>
            </a:r>
          </a:p>
          <a:p>
            <a:pPr algn="ctr">
              <a:buNone/>
            </a:pPr>
            <a:r>
              <a:rPr lang="en-US" sz="1800" dirty="0"/>
              <a:t>https://blog.adafruit.com/2017/09/15/rpi-3-ble-cat-door-raspberry_pi-piday-raspberrypi/</a:t>
            </a:r>
            <a:endParaRPr lang="en" sz="1800" dirty="0"/>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634358" y="1288366"/>
            <a:ext cx="8923283" cy="4639468"/>
          </a:xfrm>
          <a:prstGeom prst="rect">
            <a:avLst/>
          </a:prstGeom>
        </p:spPr>
      </p:pic>
    </p:spTree>
    <p:extLst>
      <p:ext uri="{BB962C8B-B14F-4D97-AF65-F5344CB8AC3E}">
        <p14:creationId xmlns:p14="http://schemas.microsoft.com/office/powerpoint/2010/main" val="105430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prstGeom prst="rect">
            <a:avLst/>
          </a:prstGeom>
        </p:spPr>
        <p:txBody>
          <a:bodyPr wrap="square" lIns="91425" tIns="91425" rIns="91425" bIns="91425" anchor="b" anchorCtr="0">
            <a:noAutofit/>
          </a:bodyPr>
          <a:lstStyle/>
          <a:p>
            <a:r>
              <a:rPr lang="en" sz="6000" dirty="0">
                <a:solidFill>
                  <a:srgbClr val="CFD8DC"/>
                </a:solidFill>
              </a:rPr>
              <a:t>1.</a:t>
            </a:r>
          </a:p>
          <a:p>
            <a:r>
              <a:rPr lang="en-US" dirty="0"/>
              <a:t>Raspberry Pi Information and Models</a:t>
            </a:r>
            <a:endParaRPr lang="en" dirty="0"/>
          </a:p>
        </p:txBody>
      </p:sp>
      <p:sp>
        <p:nvSpPr>
          <p:cNvPr id="87" name="Shape 87"/>
          <p:cNvSpPr txBox="1">
            <a:spLocks noGrp="1"/>
          </p:cNvSpPr>
          <p:nvPr>
            <p:ph type="subTitle" idx="1"/>
          </p:nvPr>
        </p:nvSpPr>
        <p:spPr>
          <a:prstGeom prst="rect">
            <a:avLst/>
          </a:prstGeom>
        </p:spPr>
        <p:txBody>
          <a:bodyPr wrap="square" lIns="91425" tIns="91425" rIns="91425" bIns="91425" anchor="t" anchorCtr="0">
            <a:noAutofit/>
          </a:bodyPr>
          <a:lstStyle/>
          <a:p>
            <a:r>
              <a:rPr lang="en" dirty="0"/>
              <a:t>The basics of this delicious computer</a:t>
            </a:r>
          </a:p>
        </p:txBody>
      </p:sp>
    </p:spTree>
    <p:extLst>
      <p:ext uri="{BB962C8B-B14F-4D97-AF65-F5344CB8AC3E}">
        <p14:creationId xmlns:p14="http://schemas.microsoft.com/office/powerpoint/2010/main" val="12611138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a:t>Christmas Light Controller System</a:t>
            </a:r>
          </a:p>
          <a:p>
            <a:pPr algn="ctr">
              <a:buNone/>
            </a:pPr>
            <a:r>
              <a:rPr lang="en-US" sz="1800" dirty="0"/>
              <a:t>https://chivalrytimberz.wordpress.com/2012/12/03/pi-lights/</a:t>
            </a:r>
            <a:endParaRPr lang="en" sz="1800" dirty="0"/>
          </a:p>
        </p:txBody>
      </p:sp>
      <p:pic>
        <p:nvPicPr>
          <p:cNvPr id="2" name="Fb8107XZ8oI"/>
          <p:cNvPicPr>
            <a:picLocks noRot="1" noChangeAspect="1"/>
          </p:cNvPicPr>
          <p:nvPr>
            <a:videoFile r:link="rId1"/>
          </p:nvPr>
        </p:nvPicPr>
        <p:blipFill>
          <a:blip r:embed="rId4"/>
          <a:stretch>
            <a:fillRect/>
          </a:stretch>
        </p:blipFill>
        <p:spPr>
          <a:xfrm>
            <a:off x="2469931" y="1389336"/>
            <a:ext cx="7252137" cy="4079327"/>
          </a:xfrm>
          <a:prstGeom prst="rect">
            <a:avLst/>
          </a:prstGeom>
        </p:spPr>
      </p:pic>
    </p:spTree>
    <p:extLst>
      <p:ext uri="{BB962C8B-B14F-4D97-AF65-F5344CB8AC3E}">
        <p14:creationId xmlns:p14="http://schemas.microsoft.com/office/powerpoint/2010/main" val="269576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a:t>Pi-Powered CNC Oreo customizing machine</a:t>
            </a:r>
          </a:p>
          <a:p>
            <a:pPr algn="ctr">
              <a:buNone/>
            </a:pPr>
            <a:r>
              <a:rPr lang="en-US" sz="1400" dirty="0"/>
              <a:t>https://blog.adafruit.com/2014/03/14/peek-inside-a-pi-powered-cnc-oreo-customizing-machine-raspberry_pi-piday-raspberrypi/, start at 3:40</a:t>
            </a:r>
            <a:endParaRPr lang="en" sz="1400" dirty="0"/>
          </a:p>
        </p:txBody>
      </p:sp>
      <p:pic>
        <p:nvPicPr>
          <p:cNvPr id="3" name="CdvKcWTokoI"/>
          <p:cNvPicPr>
            <a:picLocks noRot="1" noChangeAspect="1"/>
          </p:cNvPicPr>
          <p:nvPr>
            <a:videoFile r:link="rId1"/>
          </p:nvPr>
        </p:nvPicPr>
        <p:blipFill>
          <a:blip r:embed="rId4"/>
          <a:stretch>
            <a:fillRect/>
          </a:stretch>
        </p:blipFill>
        <p:spPr>
          <a:xfrm>
            <a:off x="2129896" y="1347726"/>
            <a:ext cx="7932208" cy="4461867"/>
          </a:xfrm>
          <a:prstGeom prst="rect">
            <a:avLst/>
          </a:prstGeom>
        </p:spPr>
      </p:pic>
    </p:spTree>
    <p:extLst>
      <p:ext uri="{BB962C8B-B14F-4D97-AF65-F5344CB8AC3E}">
        <p14:creationId xmlns:p14="http://schemas.microsoft.com/office/powerpoint/2010/main" val="111316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a:buNone/>
            </a:pPr>
            <a:r>
              <a:rPr lang="en-US" dirty="0"/>
              <a:t>Where can I buy parts?</a:t>
            </a:r>
          </a:p>
          <a:p>
            <a:pPr marL="457200" indent="-457200"/>
            <a:r>
              <a:rPr lang="en-US" dirty="0"/>
              <a:t>Pi: </a:t>
            </a:r>
            <a:r>
              <a:rPr lang="en-US" dirty="0" err="1"/>
              <a:t>MicroCenter</a:t>
            </a:r>
            <a:r>
              <a:rPr lang="en-US" dirty="0"/>
              <a:t>, Element14, </a:t>
            </a:r>
            <a:r>
              <a:rPr lang="en-US" dirty="0" err="1"/>
              <a:t>Adafruit</a:t>
            </a:r>
            <a:r>
              <a:rPr lang="en-US" dirty="0"/>
              <a:t>, Pishop.us. (Beware, Amazon costs &gt; $35)</a:t>
            </a:r>
          </a:p>
          <a:p>
            <a:pPr marL="457200" indent="-457200"/>
            <a:r>
              <a:rPr lang="en" dirty="0"/>
              <a:t>Power supply: MicroCenter, Amazon, $10-20</a:t>
            </a:r>
          </a:p>
          <a:p>
            <a:pPr marL="457200" indent="-457200"/>
            <a:r>
              <a:rPr lang="en" dirty="0"/>
              <a:t>Breadboard: Amazon, MicroCenter, $4-7</a:t>
            </a:r>
          </a:p>
          <a:p>
            <a:pPr marL="457200" indent="-457200"/>
            <a:r>
              <a:rPr lang="en" dirty="0"/>
              <a:t>Jumpers: Amazon, $3-7 for setsLEDs: Buy as kit (LEDs + resistors) on Amazon or electronic stores</a:t>
            </a:r>
          </a:p>
          <a:p>
            <a:pPr marL="457200" indent="-457200"/>
            <a:r>
              <a:rPr lang="en" dirty="0"/>
              <a:t>Sensors: Amazon has kits for $15-40 (like </a:t>
            </a:r>
            <a:r>
              <a:rPr lang="en-US" sz="1400" dirty="0"/>
              <a:t>https://www.amazon.com/OSOYOO-Modules-Mega2560-Raspberry-Learning/dp/B00WQY2704/</a:t>
            </a:r>
            <a:r>
              <a:rPr lang="en-US" dirty="0"/>
              <a:t>)</a:t>
            </a:r>
            <a:endParaRPr lang="en" dirty="0"/>
          </a:p>
        </p:txBody>
      </p:sp>
    </p:spTree>
    <p:extLst>
      <p:ext uri="{BB962C8B-B14F-4D97-AF65-F5344CB8AC3E}">
        <p14:creationId xmlns:p14="http://schemas.microsoft.com/office/powerpoint/2010/main" val="1518354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a:buNone/>
            </a:pPr>
            <a:r>
              <a:rPr lang="en-US" dirty="0"/>
              <a:t>Final thoughts:</a:t>
            </a:r>
          </a:p>
          <a:p>
            <a:pPr>
              <a:buNone/>
            </a:pPr>
            <a:endParaRPr lang="en-US" dirty="0"/>
          </a:p>
          <a:p>
            <a:pPr marL="457200" indent="-457200"/>
            <a:r>
              <a:rPr lang="en-US" dirty="0"/>
              <a:t>Development projects always take longer than you think. More so with hardware.</a:t>
            </a:r>
          </a:p>
          <a:p>
            <a:pPr marL="457200" indent="-457200"/>
            <a:endParaRPr lang="en-US" dirty="0"/>
          </a:p>
          <a:p>
            <a:pPr marL="457200" indent="-457200"/>
            <a:r>
              <a:rPr lang="en-US" dirty="0"/>
              <a:t>Hardware sometimes fails randomly. If software quits working, try testing hardware.</a:t>
            </a:r>
          </a:p>
          <a:p>
            <a:pPr marL="457200" indent="-457200"/>
            <a:endParaRPr lang="en-US" dirty="0"/>
          </a:p>
          <a:p>
            <a:pPr marL="457200" indent="-457200"/>
            <a:r>
              <a:rPr lang="en-US" dirty="0"/>
              <a:t>You’re welcome to ask me questions!</a:t>
            </a:r>
            <a:endParaRPr lang="en" dirty="0"/>
          </a:p>
        </p:txBody>
      </p:sp>
    </p:spTree>
    <p:extLst>
      <p:ext uri="{BB962C8B-B14F-4D97-AF65-F5344CB8AC3E}">
        <p14:creationId xmlns:p14="http://schemas.microsoft.com/office/powerpoint/2010/main" val="26659001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8.</a:t>
            </a:r>
          </a:p>
          <a:p>
            <a:r>
              <a:rPr lang="en" dirty="0"/>
              <a:t>Conclusion</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It all must come to an end…</a:t>
            </a:r>
          </a:p>
        </p:txBody>
      </p:sp>
    </p:spTree>
    <p:extLst>
      <p:ext uri="{BB962C8B-B14F-4D97-AF65-F5344CB8AC3E}">
        <p14:creationId xmlns:p14="http://schemas.microsoft.com/office/powerpoint/2010/main" val="32338325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Conclusion</a:t>
            </a:r>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marL="457200" indent="-457200"/>
            <a:r>
              <a:rPr lang="en" dirty="0"/>
              <a:t>Raspberry Pi is a PC, but can interface easily with electronics </a:t>
            </a:r>
            <a:r>
              <a:rPr lang="en-US" dirty="0"/>
              <a:t>with GPIO pins</a:t>
            </a:r>
            <a:endParaRPr lang="en" dirty="0"/>
          </a:p>
          <a:p>
            <a:pPr marL="457200" indent="-457200"/>
            <a:endParaRPr lang="en" dirty="0"/>
          </a:p>
          <a:p>
            <a:pPr marL="457200" indent="-457200"/>
            <a:r>
              <a:rPr lang="en" dirty="0"/>
              <a:t>You’ve seen a variety of sample projects and parts and how to code with them</a:t>
            </a:r>
          </a:p>
          <a:p>
            <a:pPr marL="457200" indent="-457200"/>
            <a:endParaRPr lang="en" dirty="0"/>
          </a:p>
          <a:p>
            <a:pPr marL="457200" indent="-457200"/>
            <a:r>
              <a:rPr lang="en" dirty="0"/>
              <a:t>Hopefully you’re inspired to hack together your own projects</a:t>
            </a:r>
          </a:p>
        </p:txBody>
      </p:sp>
    </p:spTree>
    <p:extLst>
      <p:ext uri="{BB962C8B-B14F-4D97-AF65-F5344CB8AC3E}">
        <p14:creationId xmlns:p14="http://schemas.microsoft.com/office/powerpoint/2010/main" val="2436629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ctrTitle" idx="4294967295"/>
          </p:nvPr>
        </p:nvSpPr>
        <p:spPr>
          <a:xfrm>
            <a:off x="878444" y="562208"/>
            <a:ext cx="7772400" cy="1546225"/>
          </a:xfrm>
          <a:prstGeom prst="rect">
            <a:avLst/>
          </a:prstGeom>
        </p:spPr>
        <p:txBody>
          <a:bodyPr wrap="square" lIns="91425" tIns="91425" rIns="91425" bIns="91425" anchor="b" anchorCtr="0">
            <a:noAutofit/>
          </a:bodyPr>
          <a:lstStyle/>
          <a:p>
            <a:r>
              <a:rPr lang="en" sz="6000" b="1" dirty="0"/>
              <a:t>Thanks!</a:t>
            </a:r>
          </a:p>
        </p:txBody>
      </p:sp>
      <p:sp>
        <p:nvSpPr>
          <p:cNvPr id="345" name="Shape 345"/>
          <p:cNvSpPr txBox="1">
            <a:spLocks noGrp="1"/>
          </p:cNvSpPr>
          <p:nvPr>
            <p:ph type="body" idx="4294967295"/>
          </p:nvPr>
        </p:nvSpPr>
        <p:spPr>
          <a:xfrm>
            <a:off x="878444" y="2165583"/>
            <a:ext cx="5246688" cy="4376738"/>
          </a:xfrm>
          <a:prstGeom prst="rect">
            <a:avLst/>
          </a:prstGeom>
        </p:spPr>
        <p:txBody>
          <a:bodyPr wrap="square" lIns="91425" tIns="91425" rIns="91425" bIns="91425" anchor="t" anchorCtr="0">
            <a:noAutofit/>
          </a:bodyPr>
          <a:lstStyle/>
          <a:p>
            <a:pPr>
              <a:spcBef>
                <a:spcPts val="0"/>
              </a:spcBef>
              <a:buNone/>
            </a:pPr>
            <a:r>
              <a:rPr lang="en" dirty="0"/>
              <a:t>Slides: sarahwithee.com/raspberrypi</a:t>
            </a:r>
          </a:p>
          <a:p>
            <a:pPr>
              <a:spcBef>
                <a:spcPts val="0"/>
              </a:spcBef>
              <a:buNone/>
            </a:pPr>
            <a:endParaRPr lang="en" dirty="0"/>
          </a:p>
          <a:p>
            <a:pPr>
              <a:spcBef>
                <a:spcPts val="0"/>
              </a:spcBef>
              <a:buNone/>
            </a:pPr>
            <a:r>
              <a:rPr lang="en" dirty="0"/>
              <a:t>Share your stories and questions!</a:t>
            </a:r>
          </a:p>
          <a:p>
            <a:pPr>
              <a:spcBef>
                <a:spcPts val="0"/>
              </a:spcBef>
              <a:buNone/>
            </a:pPr>
            <a:endParaRPr lang="en" dirty="0"/>
          </a:p>
          <a:p>
            <a:pPr>
              <a:spcBef>
                <a:spcPts val="0"/>
              </a:spcBef>
              <a:buNone/>
            </a:pPr>
            <a:r>
              <a:rPr lang="en" dirty="0"/>
              <a:t>Twitter: @geekygirlsarah</a:t>
            </a:r>
          </a:p>
          <a:p>
            <a:pPr>
              <a:spcBef>
                <a:spcPts val="0"/>
              </a:spcBef>
              <a:buNone/>
            </a:pPr>
            <a:r>
              <a:rPr lang="en" dirty="0"/>
              <a:t>Email: hello@sarahwithee.com</a:t>
            </a: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530200" y="3083196"/>
            <a:ext cx="3783356" cy="2592890"/>
          </a:xfrm>
          <a:prstGeom prst="rect">
            <a:avLst/>
          </a:prstGeom>
        </p:spPr>
      </p:pic>
    </p:spTree>
    <p:extLst>
      <p:ext uri="{BB962C8B-B14F-4D97-AF65-F5344CB8AC3E}">
        <p14:creationId xmlns:p14="http://schemas.microsoft.com/office/powerpoint/2010/main" val="1279667514"/>
      </p:ext>
    </p:extLst>
  </p:cSld>
  <p:clrMapOvr>
    <a:masterClrMapping/>
  </p:clrMapOvr>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1878</TotalTime>
  <Words>2663</Words>
  <Application>Microsoft Office PowerPoint</Application>
  <PresentationFormat>Widescreen</PresentationFormat>
  <Paragraphs>755</Paragraphs>
  <Slides>96</Slides>
  <Notes>96</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Roboto Slab</vt:lpstr>
      <vt:lpstr>Comic Sans MS</vt:lpstr>
      <vt:lpstr>Source Sans Pro</vt:lpstr>
      <vt:lpstr>Consolas</vt:lpstr>
      <vt:lpstr>Arial</vt:lpstr>
      <vt:lpstr>Fira Sans</vt:lpstr>
      <vt:lpstr>Cordelia template</vt:lpstr>
      <vt:lpstr>Intro to Hacking with the Raspberry Pi</vt:lpstr>
      <vt:lpstr>Hello!</vt:lpstr>
      <vt:lpstr>A Few Questions To Start…</vt:lpstr>
      <vt:lpstr>A Few Questions To Start…</vt:lpstr>
      <vt:lpstr>Breakdown</vt:lpstr>
      <vt:lpstr>PowerPoint Presentation</vt:lpstr>
      <vt:lpstr>PowerPoint Presentation</vt:lpstr>
      <vt:lpstr>Resources</vt:lpstr>
      <vt:lpstr>1. Raspberry Pi Information and Models</vt:lpstr>
      <vt:lpstr>History of the Raspberry Pi</vt:lpstr>
      <vt:lpstr>Raspberry Pi Models</vt:lpstr>
      <vt:lpstr>Raspberry Pi Model Comparisons</vt:lpstr>
      <vt:lpstr>2. Intro to Hardware</vt:lpstr>
      <vt:lpstr>Circuits</vt:lpstr>
      <vt:lpstr>Intro to Hardware – Circuits</vt:lpstr>
      <vt:lpstr>Intro to Hardware – Circuits</vt:lpstr>
      <vt:lpstr>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GPIO</vt:lpstr>
      <vt:lpstr>Intro to Hardware – GPIO</vt:lpstr>
      <vt:lpstr>Intro to Hardware – GPIO</vt:lpstr>
      <vt:lpstr>3. Intro to Programming Hardware</vt:lpstr>
      <vt:lpstr>Intro to Programming Hardware</vt:lpstr>
      <vt:lpstr>Intro to Programming Hardware – Setup Commands</vt:lpstr>
      <vt:lpstr>Intro to Programming Hardware – Setup Commands</vt:lpstr>
      <vt:lpstr>Intro to Programming Hardware – Setup Commands</vt:lpstr>
      <vt:lpstr>Intro to Programming Hardware – Output Commands</vt:lpstr>
      <vt:lpstr>Intro to Programming Hardware – Input Commands</vt:lpstr>
      <vt:lpstr>Intro to Programming Hardware – Cleanup Commands</vt:lpstr>
      <vt:lpstr>Intro to Programming Hardware</vt:lpstr>
      <vt:lpstr>4. Project 1 - LEDs</vt:lpstr>
      <vt:lpstr>Project 1 - LEDs</vt:lpstr>
      <vt:lpstr>Project 1 - LEDs</vt:lpstr>
      <vt:lpstr>Project 1 - LEDs</vt:lpstr>
      <vt:lpstr>Jumper Wires</vt:lpstr>
      <vt:lpstr>LED</vt:lpstr>
      <vt:lpstr>Project 1 - LEDs</vt:lpstr>
      <vt:lpstr>Resistor</vt:lpstr>
      <vt:lpstr>Project 1 - LEDs</vt:lpstr>
      <vt:lpstr>Project 1 - LEDs</vt:lpstr>
      <vt:lpstr>Project 1 - LEDs</vt:lpstr>
      <vt:lpstr>Project 1 - LEDs</vt:lpstr>
      <vt:lpstr>Project 1 - LEDs</vt:lpstr>
      <vt:lpstr>Project 1 - LEDs</vt:lpstr>
      <vt:lpstr>Project 1 - LEDs</vt:lpstr>
      <vt:lpstr>Project 1 - LEDs</vt:lpstr>
      <vt:lpstr>Project 1 - LEDs</vt:lpstr>
      <vt:lpstr>5. Project 2 – Sensors</vt:lpstr>
      <vt:lpstr>Ultrasonic Distance Sensor</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6. Project 3 – Push Buttons and LCD screens</vt:lpstr>
      <vt:lpstr>Push Button</vt:lpstr>
      <vt:lpstr>Project 3 – Push Buttons and LCD screens</vt:lpstr>
      <vt:lpstr>Project 3 – Push Buttons and LCD screens</vt:lpstr>
      <vt:lpstr>Project 3 – Push Buttons and LCD screens</vt:lpstr>
      <vt:lpstr>LCD Screen</vt:lpstr>
      <vt:lpstr>Project 3 – Push Buttons and LCD screens</vt:lpstr>
      <vt:lpstr>I2C</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7. Future Project Inspiration</vt:lpstr>
      <vt:lpstr>Future Project Inspiration</vt:lpstr>
      <vt:lpstr>Future Project Inspiration</vt:lpstr>
      <vt:lpstr>Future Project Inspiration</vt:lpstr>
      <vt:lpstr>Future Project Inspiration</vt:lpstr>
      <vt:lpstr>Future Project Inspiration</vt:lpstr>
      <vt:lpstr>Future Project Inspiration</vt:lpstr>
      <vt:lpstr>8. 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Hacking with the Raspberry Pi</dc:title>
  <dc:creator>Sarah W</dc:creator>
  <cp:lastModifiedBy>Sarah W</cp:lastModifiedBy>
  <cp:revision>107</cp:revision>
  <dcterms:modified xsi:type="dcterms:W3CDTF">2018-08-30T07:14:28Z</dcterms:modified>
</cp:coreProperties>
</file>